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814" r:id="rId1"/>
  </p:sldMasterIdLst>
  <p:notesMasterIdLst>
    <p:notesMasterId r:id="rId46"/>
  </p:notesMasterIdLst>
  <p:handoutMasterIdLst>
    <p:handoutMasterId r:id="rId47"/>
  </p:handoutMasterIdLst>
  <p:sldIdLst>
    <p:sldId id="256" r:id="rId2"/>
    <p:sldId id="511" r:id="rId3"/>
    <p:sldId id="430" r:id="rId4"/>
    <p:sldId id="431" r:id="rId5"/>
    <p:sldId id="433" r:id="rId6"/>
    <p:sldId id="436" r:id="rId7"/>
    <p:sldId id="432" r:id="rId8"/>
    <p:sldId id="438" r:id="rId9"/>
    <p:sldId id="514" r:id="rId10"/>
    <p:sldId id="439" r:id="rId11"/>
    <p:sldId id="261" r:id="rId12"/>
    <p:sldId id="405" r:id="rId13"/>
    <p:sldId id="503" r:id="rId14"/>
    <p:sldId id="478" r:id="rId15"/>
    <p:sldId id="480" r:id="rId16"/>
    <p:sldId id="482" r:id="rId17"/>
    <p:sldId id="504" r:id="rId18"/>
    <p:sldId id="483" r:id="rId19"/>
    <p:sldId id="485" r:id="rId20"/>
    <p:sldId id="484" r:id="rId21"/>
    <p:sldId id="486" r:id="rId22"/>
    <p:sldId id="487" r:id="rId23"/>
    <p:sldId id="488" r:id="rId24"/>
    <p:sldId id="515" r:id="rId25"/>
    <p:sldId id="498" r:id="rId26"/>
    <p:sldId id="489" r:id="rId27"/>
    <p:sldId id="519" r:id="rId28"/>
    <p:sldId id="490" r:id="rId29"/>
    <p:sldId id="499" r:id="rId30"/>
    <p:sldId id="494" r:id="rId31"/>
    <p:sldId id="495" r:id="rId32"/>
    <p:sldId id="506" r:id="rId33"/>
    <p:sldId id="496" r:id="rId34"/>
    <p:sldId id="508" r:id="rId35"/>
    <p:sldId id="516" r:id="rId36"/>
    <p:sldId id="420" r:id="rId37"/>
    <p:sldId id="421" r:id="rId38"/>
    <p:sldId id="501" r:id="rId39"/>
    <p:sldId id="517" r:id="rId40"/>
    <p:sldId id="509" r:id="rId41"/>
    <p:sldId id="423" r:id="rId42"/>
    <p:sldId id="518" r:id="rId43"/>
    <p:sldId id="425" r:id="rId44"/>
    <p:sldId id="51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9" autoAdjust="0"/>
    <p:restoredTop sz="97441" autoAdjust="0"/>
  </p:normalViewPr>
  <p:slideViewPr>
    <p:cSldViewPr snapToGrid="0" snapToObjects="1">
      <p:cViewPr varScale="1">
        <p:scale>
          <a:sx n="96" d="100"/>
          <a:sy n="96" d="100"/>
        </p:scale>
        <p:origin x="-14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1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5E667-FEB8-5A4B-A3B4-B91786C0B7A3}" type="datetimeFigureOut">
              <a:rPr lang="en-US" smtClean="0"/>
              <a:t>18/06/15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606A5-D3D0-324C-AF06-30EF857A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218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2763B-5044-5041-AB68-682987C74C80}" type="datetimeFigureOut">
              <a:rPr lang="en-US" smtClean="0"/>
              <a:t>18/06/15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91374-8267-2A40-9633-37DAF50E1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09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>
              <a:solidFill>
                <a:srgbClr val="323A78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1972-DED5-5648-AEFB-7720FAC5C7CD}" type="datetime4">
              <a:rPr lang="en-US" smtClean="0"/>
              <a:t>June 18, 2015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rgbClr val="323A78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AFB44-B78F-8141-8641-0878B5BCE942}" type="datetime4">
              <a:rPr lang="en-US" smtClean="0"/>
              <a:t>June 18,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86D4C-780A-C549-A2BA-A933E2BCCB78}" type="datetime4">
              <a:rPr lang="en-US" smtClean="0"/>
              <a:t>June 18,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3A78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C22DD-79F0-D240-8675-83E021046ABF}" type="datetime4">
              <a:rPr lang="en-US" smtClean="0"/>
              <a:t>June 18,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F4D28-33BF-5C4E-B5AE-DB94FE8FFFE9}" type="datetime4">
              <a:rPr lang="en-US" smtClean="0"/>
              <a:t>June 18, 2015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>
            <a:lvl1pPr>
              <a:defRPr>
                <a:solidFill>
                  <a:srgbClr val="323A78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030A6D7-DF81-0E42-B37C-EEBA1AD497A3}" type="datetime4">
              <a:rPr lang="en-US" smtClean="0"/>
              <a:t>June 18,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A6DAB-99F7-FE4F-A92F-12CC45A0E5C3}" type="datetime4">
              <a:rPr lang="en-US" smtClean="0"/>
              <a:t>June 18,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FF558-FBC3-5D48-9221-26310623A642}" type="datetime4">
              <a:rPr lang="en-US" smtClean="0"/>
              <a:t>June 18,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1808-962C-524B-B8F0-34DF8E5D33A1}" type="datetime4">
              <a:rPr lang="en-US" smtClean="0"/>
              <a:t>June 18,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209BD-C421-974B-BE8C-C44BAD94B0D9}" type="datetime4">
              <a:rPr lang="en-US" smtClean="0"/>
              <a:t>June 18,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DF541E4F-88BD-EF4A-B5EC-60C31C5F53DC}" type="datetime4">
              <a:rPr lang="en-US" smtClean="0"/>
              <a:t>June 18,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EA2ADBE-162D-B64D-81EB-493FD4963946}" type="datetime4">
              <a:rPr lang="en-US" smtClean="0"/>
              <a:t>June 18,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Rebeca Gonzalez Suarez (UNL) 19th of June 2015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6366" y="228600"/>
            <a:ext cx="6682114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98480" y="256930"/>
            <a:ext cx="1042259" cy="938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4"/>
          <a:srcRect l="2061" t="1093" r="1801" b="3251"/>
          <a:stretch/>
        </p:blipFill>
        <p:spPr>
          <a:xfrm>
            <a:off x="215092" y="213659"/>
            <a:ext cx="1001274" cy="9962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hysik2.uni-goettingen.de/resear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106.3052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arxiv.org/abs/1209.453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arxiv.org/abs/1403.736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1601029?ln=en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9.3489" TargetMode="External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1.2942" TargetMode="External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74/i14/p2632_1" TargetMode="External"/><Relationship Id="rId4" Type="http://schemas.openxmlformats.org/officeDocument/2006/relationships/image" Target="../media/image5.jpeg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microsoft.com/office/2007/relationships/hdphoto" Target="../media/hdphoto1.wdp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l.aps.org/abstract/PRL/v74/i14/p2626_1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hyperlink" Target="http://cds.cern.ch/record/195137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://journals.aps.org/prl/abstract/10.1103/PhysRevLett.112.23180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cds.cern.ch/record/1633190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0.emf"/><Relationship Id="rId7" Type="http://schemas.openxmlformats.org/officeDocument/2006/relationships/image" Target="../media/image4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hyperlink" Target="http://arxiv.org/abs/1403.736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://cds.cern.ch/record/1956681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hyperlink" Target="http://arxiv.org/abs/1403.4427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hyperlink" Target="http://cds.cern.ch/record/1956681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10.1154" TargetMode="External"/><Relationship Id="rId3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1154" TargetMode="External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rd.aps.org/abstract/PRD/v81/i11/e11150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s://cds.cern.ch/record/160180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ds.cern.ch/record/1601800" TargetMode="External"/><Relationship Id="rId3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http://cds.cern.ch/record/1563579" TargetMode="External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cern.ch/record/1700519?ln=e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s.cern.ch/record/1702400?ln=en" TargetMode="External"/><Relationship Id="rId3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hyperlink" Target="http://cds.cern.ch/record/1669861" TargetMode="External"/><Relationship Id="rId5" Type="http://schemas.openxmlformats.org/officeDocument/2006/relationships/image" Target="../media/image69.png"/><Relationship Id="rId6" Type="http://schemas.openxmlformats.org/officeDocument/2006/relationships/hyperlink" Target="http://cds.cern.ch/record/1952829" TargetMode="External"/><Relationship Id="rId7" Type="http://schemas.openxmlformats.org/officeDocument/2006/relationships/image" Target="../media/image70.png"/><Relationship Id="rId8" Type="http://schemas.openxmlformats.org/officeDocument/2006/relationships/hyperlink" Target="https://cds.cern.ch/record/199699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1149" TargetMode="External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02.2176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502.04875v1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103/i9/e092002" TargetMode="External"/><Relationship Id="rId4" Type="http://schemas.openxmlformats.org/officeDocument/2006/relationships/hyperlink" Target="http://prl.aps.org/abstract/PRL/v103/i9/e092001" TargetMode="External"/><Relationship Id="rId5" Type="http://schemas.openxmlformats.org/officeDocument/2006/relationships/hyperlink" Target="http://cds.cern.ch/record/1430743" TargetMode="External"/><Relationship Id="rId6" Type="http://schemas.openxmlformats.org/officeDocument/2006/relationships/hyperlink" Target="https://atlas.web.cern.ch/Atlas/GROUPS/PHYSICS/CONFNOTES/ATLAS-CONF-2011-088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5900" y="2983674"/>
            <a:ext cx="6400800" cy="538429"/>
          </a:xfrm>
        </p:spPr>
        <p:txBody>
          <a:bodyPr>
            <a:normAutofit fontScale="92500" lnSpcReduction="20000"/>
          </a:bodyPr>
          <a:lstStyle/>
          <a:p>
            <a:r>
              <a:rPr lang="en-US" cap="none" dirty="0" smtClean="0"/>
              <a:t>Rebeca </a:t>
            </a:r>
            <a:r>
              <a:rPr lang="en-US" cap="none" dirty="0"/>
              <a:t>G</a:t>
            </a:r>
            <a:r>
              <a:rPr lang="en-US" cap="none" dirty="0" smtClean="0"/>
              <a:t>onzalez Suarez</a:t>
            </a:r>
          </a:p>
          <a:p>
            <a:r>
              <a:rPr lang="en-US" cap="none" dirty="0" smtClean="0"/>
              <a:t>University of Nebraska, Lincoln</a:t>
            </a:r>
            <a:endParaRPr lang="en-US" cap="non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4478"/>
            <a:ext cx="7772400" cy="1359122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Overview of single top physics in CMS with Run-1 data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150452" y="5554939"/>
            <a:ext cx="4933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19th of June 2015</a:t>
            </a:r>
          </a:p>
          <a:p>
            <a:pPr algn="ctr"/>
            <a:r>
              <a:rPr lang="en-US" dirty="0">
                <a:hlinkClick r:id="rId2"/>
              </a:rPr>
              <a:t>University of Göttingen, II. Physikalisches Institut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5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1853" y="1372719"/>
            <a:ext cx="8381491" cy="513715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000000"/>
                </a:solidFill>
              </a:rPr>
              <a:t>Dominant process </a:t>
            </a:r>
            <a:r>
              <a:rPr lang="en-US" sz="1800" dirty="0" smtClean="0"/>
              <a:t>with the highest cross section at the Tevatron and the LHC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/>
              <a:t>F</a:t>
            </a:r>
            <a:r>
              <a:rPr lang="en-US" sz="1800" dirty="0" smtClean="0"/>
              <a:t>inal state studied: </a:t>
            </a:r>
            <a:r>
              <a:rPr lang="en-US" sz="1800" b="1" dirty="0" smtClean="0">
                <a:solidFill>
                  <a:schemeClr val="accent6"/>
                </a:solidFill>
              </a:rPr>
              <a:t>lepton + jets signature</a:t>
            </a:r>
          </a:p>
          <a:p>
            <a:r>
              <a:rPr lang="en-US" sz="1800" dirty="0" smtClean="0"/>
              <a:t>Signal events characterized by:</a:t>
            </a:r>
          </a:p>
          <a:p>
            <a:pPr lvl="1">
              <a:buFontTx/>
              <a:buChar char="-"/>
            </a:pPr>
            <a:r>
              <a:rPr lang="en-US" sz="1800" dirty="0" smtClean="0"/>
              <a:t>One isolated </a:t>
            </a:r>
            <a:r>
              <a:rPr lang="en-US" sz="1800" b="1" dirty="0" smtClean="0"/>
              <a:t>muon or electron </a:t>
            </a:r>
            <a:endParaRPr lang="en-US" sz="1800" dirty="0" smtClean="0"/>
          </a:p>
          <a:p>
            <a:pPr lvl="1">
              <a:buFontTx/>
              <a:buChar char="-"/>
            </a:pPr>
            <a:r>
              <a:rPr lang="en-US" sz="1800" dirty="0" smtClean="0"/>
              <a:t>Missing transverse energy (</a:t>
            </a:r>
            <a:r>
              <a:rPr lang="en-US" sz="1800" b="1" dirty="0" smtClean="0"/>
              <a:t>MET</a:t>
            </a:r>
            <a:r>
              <a:rPr lang="en-US" sz="1800" dirty="0" smtClean="0"/>
              <a:t>) </a:t>
            </a:r>
          </a:p>
          <a:p>
            <a:pPr lvl="1">
              <a:buFontTx/>
              <a:buChar char="-"/>
            </a:pPr>
            <a:r>
              <a:rPr lang="en-US" sz="1800" dirty="0" smtClean="0"/>
              <a:t>A central </a:t>
            </a:r>
            <a:r>
              <a:rPr lang="en-US" sz="1800" b="1" dirty="0" smtClean="0"/>
              <a:t>b jet </a:t>
            </a:r>
          </a:p>
          <a:p>
            <a:pPr lvl="1">
              <a:buFontTx/>
              <a:buChar char="-"/>
            </a:pPr>
            <a:r>
              <a:rPr lang="en-US" sz="1800" dirty="0" smtClean="0"/>
              <a:t>light-quark jet from the hard scattering process (often </a:t>
            </a:r>
            <a:r>
              <a:rPr lang="en-US" sz="1800" dirty="0" smtClean="0">
                <a:solidFill>
                  <a:srgbClr val="7411D0"/>
                </a:solidFill>
              </a:rPr>
              <a:t>forward</a:t>
            </a:r>
            <a:r>
              <a:rPr lang="en-US" sz="1800" dirty="0" smtClean="0"/>
              <a:t>)</a:t>
            </a:r>
          </a:p>
          <a:p>
            <a:pPr lvl="1">
              <a:buFontTx/>
              <a:buChar char="-"/>
            </a:pPr>
            <a:r>
              <a:rPr lang="en-US" sz="1800" dirty="0" smtClean="0"/>
              <a:t>Additionally,  a second b jet produced in association to the top quark</a:t>
            </a:r>
          </a:p>
          <a:p>
            <a:r>
              <a:rPr lang="en-US" sz="1800" b="1" dirty="0" smtClean="0">
                <a:solidFill>
                  <a:srgbClr val="0080FF"/>
                </a:solidFill>
              </a:rPr>
              <a:t>Main backgrounds: </a:t>
            </a:r>
            <a:r>
              <a:rPr lang="en-US" sz="1800" b="1" dirty="0" err="1" smtClean="0">
                <a:solidFill>
                  <a:srgbClr val="0080FF"/>
                </a:solidFill>
              </a:rPr>
              <a:t>W+jets</a:t>
            </a:r>
            <a:r>
              <a:rPr lang="en-US" sz="1800" b="1" dirty="0" smtClean="0">
                <a:solidFill>
                  <a:srgbClr val="0080FF"/>
                </a:solidFill>
              </a:rPr>
              <a:t>, ttbar, multijet</a:t>
            </a:r>
            <a:endParaRPr lang="en-US" sz="1800" b="1" dirty="0">
              <a:solidFill>
                <a:srgbClr val="008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27857-C92D-E145-ADD6-6B4C63047B6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Double Brace 8"/>
          <p:cNvSpPr/>
          <p:nvPr/>
        </p:nvSpPr>
        <p:spPr>
          <a:xfrm>
            <a:off x="612648" y="4444038"/>
            <a:ext cx="3848917" cy="850347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20879963">
            <a:off x="4502254" y="4498476"/>
            <a:ext cx="1633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FF"/>
                </a:solidFill>
              </a:rPr>
              <a:t>Leptonic top decay</a:t>
            </a:r>
            <a:endParaRPr lang="en-US" sz="1400" dirty="0">
              <a:solidFill>
                <a:srgbClr val="008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9" y="1774265"/>
            <a:ext cx="5094941" cy="19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5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t-channel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1800" dirty="0" smtClean="0"/>
              <a:t>Before the start of the Run-1</a:t>
            </a:r>
          </a:p>
          <a:p>
            <a:pPr lvl="2"/>
            <a:r>
              <a:rPr lang="en-US" sz="1800" dirty="0" smtClean="0"/>
              <a:t> only t-channel production had been observed at the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800" dirty="0" smtClean="0"/>
              <a:t>In 2011, barely a year into collisions, CMS </a:t>
            </a:r>
            <a:r>
              <a:rPr lang="en-US" sz="1800" b="1" dirty="0" smtClean="0"/>
              <a:t>published</a:t>
            </a:r>
            <a:r>
              <a:rPr lang="en-US" sz="1800" dirty="0" smtClean="0"/>
              <a:t> its first t-channel paper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3" y="2951193"/>
            <a:ext cx="3895039" cy="26654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15054" y="3158316"/>
            <a:ext cx="40016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Jun 2011</a:t>
            </a:r>
            <a:endParaRPr lang="en-US" dirty="0" smtClean="0">
              <a:solidFill>
                <a:schemeClr val="accent4"/>
              </a:solidFill>
              <a:hlinkClick r:id="rId3"/>
            </a:endParaRPr>
          </a:p>
          <a:p>
            <a:r>
              <a:rPr lang="hu-HU" dirty="0" smtClean="0"/>
              <a:t>Phys. Rev. Lett. 107</a:t>
            </a:r>
            <a:r>
              <a:rPr lang="hu-HU" dirty="0"/>
              <a:t>:</a:t>
            </a:r>
            <a:r>
              <a:rPr lang="hu-HU" dirty="0" smtClean="0"/>
              <a:t>091802,2011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arXiv:1106.3052</a:t>
            </a:r>
            <a:endParaRPr lang="en-US" dirty="0" smtClean="0"/>
          </a:p>
          <a:p>
            <a:r>
              <a:rPr lang="en-US" dirty="0" smtClean="0"/>
              <a:t>36pb</a:t>
            </a:r>
            <a:r>
              <a:rPr lang="en-US" baseline="30000" dirty="0" smtClean="0"/>
              <a:t>-1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4735" y="5753114"/>
            <a:ext cx="8062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80FF"/>
                </a:solidFill>
                <a:cs typeface="Arial"/>
              </a:rPr>
              <a:t>In </a:t>
            </a:r>
            <a:r>
              <a:rPr lang="en-US" b="1" dirty="0">
                <a:solidFill>
                  <a:srgbClr val="0080FF"/>
                </a:solidFill>
                <a:cs typeface="Arial"/>
              </a:rPr>
              <a:t>one </a:t>
            </a:r>
            <a:r>
              <a:rPr lang="en-US" b="1" dirty="0" smtClean="0">
                <a:solidFill>
                  <a:srgbClr val="0080FF"/>
                </a:solidFill>
                <a:cs typeface="Arial"/>
              </a:rPr>
              <a:t>year, </a:t>
            </a:r>
            <a:r>
              <a:rPr lang="en-US" b="1" dirty="0">
                <a:solidFill>
                  <a:srgbClr val="0080FF"/>
                </a:solidFill>
                <a:cs typeface="Arial"/>
              </a:rPr>
              <a:t>p</a:t>
            </a:r>
            <a:r>
              <a:rPr lang="en-US" b="1" dirty="0" smtClean="0">
                <a:solidFill>
                  <a:srgbClr val="0080FF"/>
                </a:solidFill>
                <a:cs typeface="Arial"/>
              </a:rPr>
              <a:t>ower </a:t>
            </a:r>
            <a:r>
              <a:rPr lang="en-US" b="1" dirty="0">
                <a:solidFill>
                  <a:srgbClr val="0080FF"/>
                </a:solidFill>
                <a:cs typeface="Arial"/>
              </a:rPr>
              <a:t>to explore </a:t>
            </a:r>
            <a:r>
              <a:rPr lang="en-US" b="1" dirty="0" smtClean="0">
                <a:solidFill>
                  <a:srgbClr val="0080FF"/>
                </a:solidFill>
                <a:cs typeface="Arial"/>
              </a:rPr>
              <a:t>processes </a:t>
            </a:r>
            <a:r>
              <a:rPr lang="en-US" b="1" dirty="0">
                <a:solidFill>
                  <a:srgbClr val="0080FF"/>
                </a:solidFill>
                <a:cs typeface="Arial"/>
              </a:rPr>
              <a:t>that </a:t>
            </a:r>
            <a:r>
              <a:rPr lang="en-US" b="1" dirty="0" smtClean="0">
                <a:solidFill>
                  <a:srgbClr val="0080FF"/>
                </a:solidFill>
                <a:cs typeface="Arial"/>
              </a:rPr>
              <a:t>had taken decades before  </a:t>
            </a:r>
            <a:endParaRPr lang="en-US" dirty="0">
              <a:solidFill>
                <a:srgbClr val="0080FF"/>
              </a:solidFill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t-channel (7TeV)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At 7 TeV CMS measured the</a:t>
            </a:r>
            <a:r>
              <a:rPr lang="en-US" sz="1800" b="1" dirty="0" smtClean="0">
                <a:solidFill>
                  <a:srgbClr val="7411D0"/>
                </a:solidFill>
              </a:rPr>
              <a:t> </a:t>
            </a:r>
            <a:r>
              <a:rPr lang="en-US" sz="1800" dirty="0" smtClean="0"/>
              <a:t>inclusive</a:t>
            </a:r>
            <a:r>
              <a:rPr lang="en-US" sz="1800" b="1" dirty="0" smtClean="0">
                <a:solidFill>
                  <a:srgbClr val="7411D0"/>
                </a:solidFill>
              </a:rPr>
              <a:t> </a:t>
            </a:r>
            <a:r>
              <a:rPr lang="en-US" sz="1800" b="1" dirty="0" smtClean="0">
                <a:solidFill>
                  <a:schemeClr val="accent6"/>
                </a:solidFill>
              </a:rPr>
              <a:t>t-channel cross section</a:t>
            </a:r>
          </a:p>
          <a:p>
            <a:r>
              <a:rPr lang="en-US" sz="1800" dirty="0" smtClean="0"/>
              <a:t>Using Multivariate methods (BDT, NN) and the shape of the </a:t>
            </a:r>
            <a:r>
              <a:rPr lang="en-US" sz="1800" dirty="0" err="1" smtClean="0"/>
              <a:t>pseudorapidity</a:t>
            </a:r>
            <a:r>
              <a:rPr lang="en-US" sz="1800" dirty="0" smtClean="0"/>
              <a:t> of the  light jet, |</a:t>
            </a:r>
            <a:r>
              <a:rPr lang="en-US" sz="1800" dirty="0" err="1"/>
              <a:t>η</a:t>
            </a:r>
            <a:r>
              <a:rPr lang="en-US" sz="1800" baseline="-25000" dirty="0" err="1"/>
              <a:t>j</a:t>
            </a:r>
            <a:r>
              <a:rPr lang="en-US" sz="1800" baseline="-25000" dirty="0" smtClean="0"/>
              <a:t>’</a:t>
            </a:r>
            <a:r>
              <a:rPr lang="en-US" sz="1800" dirty="0" smtClean="0"/>
              <a:t>|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2" y="2734009"/>
            <a:ext cx="4541526" cy="32541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0026" y="4983978"/>
            <a:ext cx="3986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8A1D9"/>
                </a:solidFill>
              </a:rPr>
              <a:t>September 2012</a:t>
            </a:r>
          </a:p>
          <a:p>
            <a:pPr algn="ctr"/>
            <a:r>
              <a:rPr lang="en-US" dirty="0"/>
              <a:t>JHEP 12 (2012) </a:t>
            </a:r>
            <a:r>
              <a:rPr lang="en-US" dirty="0" smtClean="0"/>
              <a:t>035, </a:t>
            </a:r>
            <a:r>
              <a:rPr lang="en-US" dirty="0" smtClean="0">
                <a:hlinkClick r:id="rId4"/>
              </a:rPr>
              <a:t>arXiv:1209.4533</a:t>
            </a:r>
            <a:endParaRPr lang="en-US" dirty="0" smtClean="0"/>
          </a:p>
          <a:p>
            <a:pPr algn="ctr"/>
            <a:r>
              <a:rPr lang="en-US" dirty="0" smtClean="0"/>
              <a:t>7TeV - 1.17 </a:t>
            </a:r>
            <a:r>
              <a:rPr lang="en-US" dirty="0"/>
              <a:t>and 1.56 fb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920692" y="2791731"/>
            <a:ext cx="385611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 regions defined (jets, b-tag)</a:t>
            </a:r>
          </a:p>
          <a:p>
            <a:r>
              <a:rPr lang="en-US" dirty="0" err="1" smtClean="0"/>
              <a:t>Multijet</a:t>
            </a:r>
            <a:r>
              <a:rPr lang="en-US" dirty="0" smtClean="0"/>
              <a:t> and </a:t>
            </a:r>
            <a:r>
              <a:rPr lang="en-US" dirty="0" err="1" smtClean="0"/>
              <a:t>W+jets</a:t>
            </a:r>
            <a:r>
              <a:rPr lang="en-US" dirty="0" smtClean="0"/>
              <a:t> background estimated from data</a:t>
            </a:r>
          </a:p>
          <a:p>
            <a:endParaRPr lang="en-US" dirty="0" smtClean="0"/>
          </a:p>
          <a:p>
            <a:r>
              <a:rPr lang="en-US" dirty="0" smtClean="0"/>
              <a:t>Statistical, systematic, and theory uncertainties on the same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2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t-channel (8TeV)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At 8 TeV, the measurement was done using the |</a:t>
            </a:r>
            <a:r>
              <a:rPr lang="en-US" sz="1800" dirty="0" err="1"/>
              <a:t>η</a:t>
            </a:r>
            <a:r>
              <a:rPr lang="en-US" sz="1800" baseline="-25000" dirty="0" err="1"/>
              <a:t>j</a:t>
            </a:r>
            <a:r>
              <a:rPr lang="en-US" sz="1800" baseline="-25000" dirty="0" smtClean="0"/>
              <a:t>’</a:t>
            </a:r>
            <a:r>
              <a:rPr lang="en-US" sz="1800" dirty="0" smtClean="0"/>
              <a:t>| analysis alone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81560"/>
            <a:ext cx="4165781" cy="31938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1349" y="5140594"/>
            <a:ext cx="39373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96A1B"/>
                </a:solidFill>
              </a:rPr>
              <a:t>March 2014</a:t>
            </a:r>
          </a:p>
          <a:p>
            <a:pPr algn="ctr"/>
            <a:r>
              <a:rPr lang="en-US" dirty="0"/>
              <a:t>JHEP 06 (2014) </a:t>
            </a:r>
            <a:r>
              <a:rPr lang="en-US" dirty="0" smtClean="0"/>
              <a:t>090,</a:t>
            </a:r>
            <a:r>
              <a:rPr lang="en-US" dirty="0"/>
              <a:t> </a:t>
            </a:r>
            <a:r>
              <a:rPr lang="en-US" dirty="0" smtClean="0">
                <a:hlinkClick r:id="rId4"/>
              </a:rPr>
              <a:t>arXiv:1403.7366</a:t>
            </a:r>
            <a:endParaRPr lang="en-US" b="1" dirty="0" smtClean="0"/>
          </a:p>
          <a:p>
            <a:pPr algn="ctr"/>
            <a:r>
              <a:rPr lang="en-US" dirty="0" smtClean="0"/>
              <a:t>8 TeV - 19.7fb</a:t>
            </a:r>
            <a:r>
              <a:rPr lang="en-US" baseline="30000" dirty="0" smtClean="0"/>
              <a:t>-1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818889" y="2482012"/>
            <a:ext cx="377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approach as for 7TeV, more data-driven (</a:t>
            </a:r>
            <a:r>
              <a:rPr lang="en-US" dirty="0" err="1" smtClean="0"/>
              <a:t>Multijet</a:t>
            </a:r>
            <a:r>
              <a:rPr lang="en-US" dirty="0" smtClean="0"/>
              <a:t>, </a:t>
            </a:r>
            <a:r>
              <a:rPr lang="en-US" dirty="0" err="1" smtClean="0"/>
              <a:t>W+jets</a:t>
            </a:r>
            <a:r>
              <a:rPr lang="en-US" dirty="0" smtClean="0"/>
              <a:t>, </a:t>
            </a:r>
            <a:r>
              <a:rPr lang="en-US" dirty="0" err="1" smtClean="0"/>
              <a:t>ttbar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Full luminosity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7411D0"/>
                </a:solidFill>
              </a:rPr>
              <a:t>Systematic dominated</a:t>
            </a:r>
            <a:endParaRPr lang="en-US" dirty="0"/>
          </a:p>
          <a:p>
            <a:r>
              <a:rPr lang="en-US" dirty="0" smtClean="0"/>
              <a:t>main uncertainties: </a:t>
            </a:r>
          </a:p>
          <a:p>
            <a:r>
              <a:rPr lang="en-US" dirty="0" smtClean="0"/>
              <a:t>Signal modeling </a:t>
            </a:r>
            <a:r>
              <a:rPr lang="en-US" dirty="0"/>
              <a:t>(~6%)</a:t>
            </a:r>
          </a:p>
          <a:p>
            <a:r>
              <a:rPr lang="en-US" dirty="0" smtClean="0"/>
              <a:t>and JES/JER/</a:t>
            </a:r>
            <a:r>
              <a:rPr lang="en-US" dirty="0"/>
              <a:t>MET (~4%) </a:t>
            </a:r>
          </a:p>
        </p:txBody>
      </p:sp>
    </p:spTree>
    <p:extLst>
      <p:ext uri="{BB962C8B-B14F-4D97-AF65-F5344CB8AC3E}">
        <p14:creationId xmlns:p14="http://schemas.microsoft.com/office/powerpoint/2010/main" val="110429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83433960"/>
              </p:ext>
            </p:extLst>
          </p:nvPr>
        </p:nvGraphicFramePr>
        <p:xfrm>
          <a:off x="373530" y="1553476"/>
          <a:ext cx="8426823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120589"/>
                <a:gridCol w="6544234"/>
              </a:tblGrid>
              <a:tr h="2959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7TeV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67.2±3.7(stat)±3.0(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syst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)±3.5(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th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)±1.5(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lumi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) 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pb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 = </a:t>
                      </a:r>
                      <a:r>
                        <a:rPr lang="en-US" sz="1600" b="0" i="0" u="none" dirty="0" smtClean="0">
                          <a:latin typeface="Arial"/>
                          <a:cs typeface="Arial"/>
                        </a:rPr>
                        <a:t>67.2±6.1 </a:t>
                      </a:r>
                      <a:r>
                        <a:rPr lang="en-US" sz="1600" b="0" i="0" u="none" dirty="0" err="1" smtClean="0">
                          <a:latin typeface="Arial"/>
                          <a:cs typeface="Arial"/>
                        </a:rPr>
                        <a:t>pb</a:t>
                      </a:r>
                      <a:r>
                        <a:rPr lang="en-US" sz="1600" b="0" i="0" u="none" dirty="0" smtClean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63.89+2.91-2.52 (NLO, latest</a:t>
                      </a:r>
                      <a:r>
                        <a:rPr lang="en-US" sz="16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8TeV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83.6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±</a:t>
                      </a:r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2.3 (stat)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 ±</a:t>
                      </a:r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7.4 (</a:t>
                      </a:r>
                      <a:r>
                        <a:rPr kumimoji="0" 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syst</a:t>
                      </a:r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r>
                        <a:rPr kumimoji="0" 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pb</a:t>
                      </a:r>
                      <a:endParaRPr kumimoji="0" lang="en-US" sz="1600" kern="1200" dirty="0" smtClean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84.69+3.76 -3.23 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(NLO, latest</a:t>
                      </a:r>
                      <a:r>
                        <a:rPr lang="en-US" sz="16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600" b="0" i="0" dirty="0" smtClean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67" y="3033060"/>
            <a:ext cx="4898705" cy="330308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6366" y="228600"/>
            <a:ext cx="6682114" cy="758952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8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445" t="7823" r="21530" b="24580"/>
          <a:stretch/>
        </p:blipFill>
        <p:spPr>
          <a:xfrm>
            <a:off x="6806696" y="199402"/>
            <a:ext cx="1038577" cy="102693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b="1" dirty="0" smtClean="0">
                <a:solidFill>
                  <a:srgbClr val="0080FF"/>
                </a:solidFill>
                <a:cs typeface=""/>
              </a:rPr>
              <a:t>At 8TeV, an LHC (ATLAS</a:t>
            </a:r>
            <a:r>
              <a:rPr lang="en-US" sz="1800" b="1" dirty="0">
                <a:solidFill>
                  <a:srgbClr val="0080FF"/>
                </a:solidFill>
                <a:cs typeface=""/>
              </a:rPr>
              <a:t>+</a:t>
            </a:r>
            <a:r>
              <a:rPr lang="en-US" sz="1800" b="1" dirty="0" smtClean="0">
                <a:solidFill>
                  <a:srgbClr val="0080FF"/>
                </a:solidFill>
                <a:cs typeface=""/>
              </a:rPr>
              <a:t>CMS) combination was made</a:t>
            </a: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It was the f</a:t>
            </a:r>
            <a:r>
              <a:rPr lang="en-US" sz="1800" dirty="0" smtClean="0"/>
              <a:t>irst </a:t>
            </a:r>
            <a:r>
              <a:rPr lang="en-US" sz="1800" dirty="0"/>
              <a:t>LHC single top </a:t>
            </a:r>
            <a:r>
              <a:rPr lang="en-US" sz="1800" dirty="0" smtClean="0"/>
              <a:t>combination </a:t>
            </a: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Sept</a:t>
            </a:r>
            <a:r>
              <a:rPr lang="en-US" sz="1800" dirty="0"/>
              <a:t>. </a:t>
            </a:r>
            <a:r>
              <a:rPr lang="en-US" sz="1800" dirty="0" smtClean="0"/>
              <a:t>2013</a:t>
            </a:r>
            <a:endParaRPr lang="en-US" sz="1800" dirty="0">
              <a:cs typeface=""/>
            </a:endParaRP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>
                <a:cs typeface="Cambria"/>
                <a:hlinkClick r:id="rId3"/>
              </a:rPr>
              <a:t>CMS-PAS-TOP-12-002</a:t>
            </a:r>
            <a:endParaRPr lang="en-US" sz="1800" dirty="0">
              <a:cs typeface="Cambria"/>
            </a:endParaRP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endParaRPr lang="en-US" sz="1800" dirty="0"/>
          </a:p>
          <a:p>
            <a:pPr marL="320040" lvl="2" indent="0">
              <a:buClr>
                <a:schemeClr val="accent1"/>
              </a:buClr>
              <a:buSzPct val="85000"/>
              <a:buNone/>
            </a:pPr>
            <a:endParaRPr lang="en-US" sz="1800" dirty="0">
              <a:cs typeface="Cambria"/>
            </a:endParaRPr>
          </a:p>
          <a:p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6366" y="228600"/>
            <a:ext cx="6682114" cy="758952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LHC combination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941" y="2209386"/>
            <a:ext cx="5503671" cy="41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2495" y="1560314"/>
            <a:ext cx="8399670" cy="4722495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Single top process with the second largest cross-section at the LHC</a:t>
            </a:r>
            <a:endParaRPr lang="en-US" sz="1800" b="1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Final state studied: </a:t>
            </a:r>
            <a:r>
              <a:rPr lang="en-US" sz="1800" b="1" dirty="0" smtClean="0">
                <a:solidFill>
                  <a:srgbClr val="0080FF"/>
                </a:solidFill>
              </a:rPr>
              <a:t>dilepton signature</a:t>
            </a:r>
          </a:p>
          <a:p>
            <a:r>
              <a:rPr lang="en-US" sz="1800" dirty="0" smtClean="0"/>
              <a:t>Signal events are characterized by:</a:t>
            </a:r>
          </a:p>
          <a:p>
            <a:pPr lvl="1">
              <a:buFontTx/>
              <a:buChar char="-"/>
            </a:pPr>
            <a:r>
              <a:rPr lang="en-US" sz="1800" b="1" dirty="0" smtClean="0"/>
              <a:t>Two</a:t>
            </a:r>
            <a:r>
              <a:rPr lang="en-US" sz="1800" dirty="0" smtClean="0"/>
              <a:t> opposite-sign, isolated </a:t>
            </a:r>
            <a:r>
              <a:rPr lang="en-US" sz="1800" b="1" dirty="0" smtClean="0"/>
              <a:t>leptons </a:t>
            </a:r>
          </a:p>
          <a:p>
            <a:pPr lvl="1">
              <a:buFontTx/>
              <a:buChar char="-"/>
            </a:pPr>
            <a:r>
              <a:rPr lang="en-US" sz="1800" dirty="0" smtClean="0"/>
              <a:t>Missing transverse energy (2 neutrinos in the final state)</a:t>
            </a:r>
          </a:p>
          <a:p>
            <a:pPr lvl="1">
              <a:buFontTx/>
              <a:buChar char="-"/>
            </a:pPr>
            <a:r>
              <a:rPr lang="en-US" sz="1800" dirty="0" smtClean="0"/>
              <a:t> A jet coming from a </a:t>
            </a:r>
            <a:r>
              <a:rPr lang="en-US" sz="1800" b="1" dirty="0" smtClean="0"/>
              <a:t>b decay 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80FF"/>
                </a:solidFill>
              </a:rPr>
              <a:t>Backgrounds: ttbar (main challenge), DY</a:t>
            </a:r>
            <a:endParaRPr lang="en-US" sz="1800" b="1" dirty="0">
              <a:solidFill>
                <a:srgbClr val="008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fgSTtWfir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99" y="2366646"/>
            <a:ext cx="1957566" cy="1430251"/>
          </a:xfrm>
          <a:prstGeom prst="rect">
            <a:avLst/>
          </a:prstGeom>
        </p:spPr>
      </p:pic>
      <p:pic>
        <p:nvPicPr>
          <p:cNvPr id="7" name="Picture 6" descr="fgSTtWsecon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72" y="2302090"/>
            <a:ext cx="2045923" cy="14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768250"/>
            <a:ext cx="8503920" cy="433079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low cross section of this process at the </a:t>
            </a:r>
            <a:r>
              <a:rPr lang="en-US" sz="1800" dirty="0" err="1" smtClean="0"/>
              <a:t>Tevatron</a:t>
            </a:r>
            <a:r>
              <a:rPr lang="en-US" sz="1800" dirty="0" smtClean="0"/>
              <a:t> made it </a:t>
            </a:r>
            <a:r>
              <a:rPr lang="en-US" sz="1800" dirty="0" smtClean="0">
                <a:solidFill>
                  <a:srgbClr val="0080FF"/>
                </a:solidFill>
              </a:rPr>
              <a:t>impossible to study before the LHC </a:t>
            </a:r>
            <a:r>
              <a:rPr lang="en-US" sz="1800" dirty="0" smtClean="0">
                <a:solidFill>
                  <a:srgbClr val="7411D0"/>
                </a:solidFill>
              </a:rPr>
              <a:t>→ </a:t>
            </a:r>
            <a:r>
              <a:rPr lang="en-US" sz="1800" dirty="0" smtClean="0"/>
              <a:t>At the LHC is still not easy </a:t>
            </a:r>
          </a:p>
          <a:p>
            <a:r>
              <a:rPr lang="en-US" sz="1800" dirty="0" smtClean="0">
                <a:solidFill>
                  <a:srgbClr val="7411D0"/>
                </a:solidFill>
              </a:rPr>
              <a:t>CMS reported Evidence at 7TeV</a:t>
            </a:r>
            <a:endParaRPr lang="en-US" sz="1800" dirty="0">
              <a:solidFill>
                <a:srgbClr val="7411D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7" y="2820779"/>
            <a:ext cx="3767811" cy="33469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61924" y="3435138"/>
            <a:ext cx="41101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September 2012</a:t>
            </a:r>
            <a:endParaRPr lang="en-US" dirty="0" smtClean="0">
              <a:solidFill>
                <a:schemeClr val="accent3"/>
              </a:solidFill>
              <a:hlinkClick r:id="rId3"/>
            </a:endParaRPr>
          </a:p>
          <a:p>
            <a:pPr algn="ctr"/>
            <a:r>
              <a:rPr lang="hu-HU" dirty="0"/>
              <a:t>Phys. Rev. Lett. 110 (2013) </a:t>
            </a:r>
            <a:r>
              <a:rPr lang="hu-HU" dirty="0" smtClean="0"/>
              <a:t>022003</a:t>
            </a:r>
            <a:endParaRPr lang="en-US" dirty="0" smtClean="0">
              <a:hlinkClick r:id="rId3"/>
            </a:endParaRPr>
          </a:p>
          <a:p>
            <a:pPr algn="ctr"/>
            <a:r>
              <a:rPr lang="en-US" dirty="0" smtClean="0">
                <a:hlinkClick r:id="rId3"/>
              </a:rPr>
              <a:t>arXiv:1209.3489</a:t>
            </a:r>
            <a:endParaRPr lang="en-US" dirty="0" smtClean="0"/>
          </a:p>
          <a:p>
            <a:pPr algn="ctr"/>
            <a:r>
              <a:rPr lang="en-US" b="1" dirty="0" smtClean="0"/>
              <a:t>4.0σ </a:t>
            </a:r>
          </a:p>
          <a:p>
            <a:pPr algn="ctr"/>
            <a:r>
              <a:rPr lang="en-US" dirty="0" smtClean="0"/>
              <a:t>7TeV - 4.9fb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</a:p>
        </p:txBody>
      </p:sp>
      <p:pic>
        <p:nvPicPr>
          <p:cNvPr id="14" name="Picture 13" descr="fgSTtWfirs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52" y="292506"/>
            <a:ext cx="1238158" cy="904632"/>
          </a:xfrm>
          <a:prstGeom prst="rect">
            <a:avLst/>
          </a:prstGeom>
        </p:spPr>
      </p:pic>
      <p:pic>
        <p:nvPicPr>
          <p:cNvPr id="15" name="Picture 14" descr="fgSTtWsecond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317" y="243199"/>
            <a:ext cx="1285663" cy="9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80FF"/>
                </a:solidFill>
              </a:rPr>
              <a:t>And </a:t>
            </a:r>
            <a:r>
              <a:rPr lang="en-US" sz="1800" b="1" dirty="0">
                <a:solidFill>
                  <a:srgbClr val="0080FF"/>
                </a:solidFill>
              </a:rPr>
              <a:t>d</a:t>
            </a:r>
            <a:r>
              <a:rPr lang="en-US" sz="1800" b="1" dirty="0" smtClean="0">
                <a:solidFill>
                  <a:srgbClr val="0080FF"/>
                </a:solidFill>
              </a:rPr>
              <a:t>iscovery at 8TeV → Achieving observation (&gt; 5 </a:t>
            </a:r>
            <a:r>
              <a:rPr lang="en-US" sz="1800" b="1" dirty="0" err="1" smtClean="0">
                <a:solidFill>
                  <a:srgbClr val="0080FF"/>
                </a:solidFill>
              </a:rPr>
              <a:t>σ</a:t>
            </a:r>
            <a:r>
              <a:rPr lang="en-US" sz="1800" b="1" dirty="0" smtClean="0">
                <a:solidFill>
                  <a:srgbClr val="0080FF"/>
                </a:solidFill>
              </a:rPr>
              <a:t>)</a:t>
            </a:r>
            <a:endParaRPr lang="en-US" sz="1800" b="1" dirty="0">
              <a:solidFill>
                <a:srgbClr val="008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90383"/>
            <a:ext cx="3959671" cy="33354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026" y="2525600"/>
            <a:ext cx="42346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January 2014</a:t>
            </a:r>
          </a:p>
          <a:p>
            <a:pPr algn="ctr"/>
            <a:r>
              <a:rPr lang="hu-HU" dirty="0"/>
              <a:t>Phys. Rev. Lett. 112 (2014) </a:t>
            </a:r>
            <a:r>
              <a:rPr lang="hu-HU" dirty="0" smtClean="0"/>
              <a:t>231802</a:t>
            </a:r>
            <a:endParaRPr lang="en-US" dirty="0" smtClean="0"/>
          </a:p>
          <a:p>
            <a:pPr algn="ctr"/>
            <a:r>
              <a:rPr lang="en-US" dirty="0" smtClean="0">
                <a:hlinkClick r:id="rId3"/>
              </a:rPr>
              <a:t>arXiv:1401.2942</a:t>
            </a:r>
            <a:endParaRPr lang="en-US" dirty="0" smtClean="0"/>
          </a:p>
          <a:p>
            <a:pPr algn="ctr"/>
            <a:r>
              <a:rPr lang="en-US" b="1" dirty="0" smtClean="0"/>
              <a:t>6.1σ  </a:t>
            </a:r>
          </a:p>
          <a:p>
            <a:pPr algn="ctr"/>
            <a:r>
              <a:rPr lang="en-US" dirty="0" smtClean="0"/>
              <a:t>8TeV - 12.2fb</a:t>
            </a:r>
            <a:r>
              <a:rPr lang="en-US" baseline="30000" dirty="0" smtClean="0"/>
              <a:t>-1</a:t>
            </a:r>
          </a:p>
        </p:txBody>
      </p:sp>
      <p:pic>
        <p:nvPicPr>
          <p:cNvPr id="14" name="Picture 13" descr="fgSTtWfirs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52" y="292506"/>
            <a:ext cx="1238158" cy="904632"/>
          </a:xfrm>
          <a:prstGeom prst="rect">
            <a:avLst/>
          </a:prstGeom>
        </p:spPr>
      </p:pic>
      <p:pic>
        <p:nvPicPr>
          <p:cNvPr id="15" name="Picture 14" descr="fgSTtWsecond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317" y="243199"/>
            <a:ext cx="1285663" cy="939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18868" y="4121628"/>
            <a:ext cx="428680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 TeV → cut-based, basic BDT</a:t>
            </a:r>
          </a:p>
          <a:p>
            <a:pPr algn="ctr"/>
            <a:r>
              <a:rPr lang="en-US" dirty="0" smtClean="0"/>
              <a:t>8TeV → cut-based, shape-based, more sophisticated BDT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At 8TeV the analysis is already not statistically </a:t>
            </a:r>
            <a:r>
              <a:rPr lang="en-US" dirty="0" smtClean="0"/>
              <a:t>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8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1" y="1527048"/>
            <a:ext cx="4406741" cy="4572000"/>
          </a:xfrm>
        </p:spPr>
        <p:txBody>
          <a:bodyPr>
            <a:normAutofit/>
          </a:bodyPr>
          <a:lstStyle/>
          <a:p>
            <a:r>
              <a:rPr lang="en-US" sz="1800" dirty="0"/>
              <a:t>The main </a:t>
            </a:r>
            <a:r>
              <a:rPr lang="en-US" sz="1800" dirty="0" smtClean="0"/>
              <a:t>challenge is the </a:t>
            </a:r>
            <a:r>
              <a:rPr lang="en-US" sz="1800" b="1" dirty="0" err="1"/>
              <a:t>ttbar</a:t>
            </a:r>
            <a:r>
              <a:rPr lang="en-US" sz="1800" b="1" dirty="0"/>
              <a:t> </a:t>
            </a:r>
            <a:r>
              <a:rPr lang="en-US" sz="1800" b="1" dirty="0" smtClean="0"/>
              <a:t>background </a:t>
            </a:r>
            <a:endParaRPr lang="en-US" sz="1800" b="1" dirty="0"/>
          </a:p>
          <a:p>
            <a:pPr lvl="1"/>
            <a:r>
              <a:rPr lang="en-US" sz="1800" dirty="0" err="1" smtClean="0">
                <a:solidFill>
                  <a:srgbClr val="3366FF"/>
                </a:solidFill>
              </a:rPr>
              <a:t>ttbar</a:t>
            </a:r>
            <a:r>
              <a:rPr lang="en-US" sz="1800" dirty="0" smtClean="0">
                <a:solidFill>
                  <a:srgbClr val="3366FF"/>
                </a:solidFill>
              </a:rPr>
              <a:t> </a:t>
            </a:r>
            <a:r>
              <a:rPr lang="en-US" sz="1800" dirty="0">
                <a:solidFill>
                  <a:srgbClr val="3366FF"/>
                </a:solidFill>
              </a:rPr>
              <a:t>with 1 jet outside acceptance or miss-reconstructed </a:t>
            </a:r>
            <a:r>
              <a:rPr lang="en-US" sz="1800" dirty="0">
                <a:solidFill>
                  <a:srgbClr val="3366FF"/>
                </a:solidFill>
                <a:latin typeface="Cambria"/>
                <a:cs typeface="Cambria"/>
              </a:rPr>
              <a:t>→ </a:t>
            </a:r>
            <a:r>
              <a:rPr lang="en-US" sz="1800" dirty="0">
                <a:solidFill>
                  <a:srgbClr val="3366FF"/>
                </a:solidFill>
              </a:rPr>
              <a:t>main background</a:t>
            </a:r>
          </a:p>
          <a:p>
            <a:pPr marL="274320" lvl="1" indent="0">
              <a:buNone/>
            </a:pPr>
            <a:r>
              <a:rPr lang="en-US" sz="1800" dirty="0" smtClean="0"/>
              <a:t>→ Very similar </a:t>
            </a:r>
            <a:r>
              <a:rPr lang="en-US" sz="1800" dirty="0"/>
              <a:t>final states and their diagrams mix at </a:t>
            </a:r>
            <a:r>
              <a:rPr lang="en-US" sz="1800" dirty="0" smtClean="0"/>
              <a:t>NLO</a:t>
            </a:r>
          </a:p>
          <a:p>
            <a:pPr marL="274320" lvl="1" indent="0">
              <a:buNone/>
            </a:pPr>
            <a:r>
              <a:rPr lang="en-US" sz="1800" dirty="0" smtClean="0"/>
              <a:t>→ Main uncertainties come from theory modeling of </a:t>
            </a:r>
            <a:r>
              <a:rPr lang="en-US" sz="1800" dirty="0" err="1" smtClean="0"/>
              <a:t>ttbar</a:t>
            </a:r>
            <a:endParaRPr lang="en-US" sz="1800" dirty="0" smtClean="0"/>
          </a:p>
          <a:p>
            <a:r>
              <a:rPr lang="en-US" sz="1800" dirty="0" smtClean="0"/>
              <a:t>2 control </a:t>
            </a:r>
            <a:r>
              <a:rPr lang="en-US" sz="1800" dirty="0"/>
              <a:t>regions were </a:t>
            </a:r>
            <a:r>
              <a:rPr lang="en-US" sz="1800" dirty="0" smtClean="0"/>
              <a:t>established</a:t>
            </a:r>
            <a:endParaRPr lang="en-US" sz="1800" dirty="0"/>
          </a:p>
        </p:txBody>
      </p:sp>
      <p:pic>
        <p:nvPicPr>
          <p:cNvPr id="14" name="Picture 13" descr="fgSTtWfir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52" y="292506"/>
            <a:ext cx="1238158" cy="904632"/>
          </a:xfrm>
          <a:prstGeom prst="rect">
            <a:avLst/>
          </a:prstGeom>
        </p:spPr>
      </p:pic>
      <p:pic>
        <p:nvPicPr>
          <p:cNvPr id="15" name="Picture 14" descr="fgSTtWsecon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317" y="243199"/>
            <a:ext cx="1285663" cy="939340"/>
          </a:xfrm>
          <a:prstGeom prst="rect">
            <a:avLst/>
          </a:prstGeom>
        </p:spPr>
      </p:pic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135411"/>
              </p:ext>
            </p:extLst>
          </p:nvPr>
        </p:nvGraphicFramePr>
        <p:xfrm>
          <a:off x="1642401" y="4793482"/>
          <a:ext cx="5988483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8483"/>
                <a:gridCol w="1314824"/>
                <a:gridCol w="3765176"/>
              </a:tblGrid>
              <a:tr h="2959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7TeV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=16+5-4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pb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15.6±0.4±1.1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pb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8TeV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23.4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±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5.4 </a:t>
                      </a:r>
                      <a:r>
                        <a:rPr kumimoji="0"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pb</a:t>
                      </a:r>
                      <a:endParaRPr kumimoji="0" lang="en-US" sz="1600" b="0" i="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22.2±0.6±1.4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pb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Picture 8" descr="Figure3_nlooseje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628" y="1527048"/>
            <a:ext cx="3694400" cy="29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8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Feb. 24, 1995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74128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20 years ago, the </a:t>
            </a:r>
            <a:r>
              <a:rPr lang="en-US" sz="1800" dirty="0"/>
              <a:t>two </a:t>
            </a:r>
            <a:r>
              <a:rPr lang="en-US" sz="1800" dirty="0" err="1"/>
              <a:t>Tevatron</a:t>
            </a:r>
            <a:r>
              <a:rPr lang="en-US" sz="1800" dirty="0"/>
              <a:t> collaborations, CDF and </a:t>
            </a:r>
            <a:r>
              <a:rPr lang="en-US" sz="1800" dirty="0" err="1"/>
              <a:t>DZero</a:t>
            </a:r>
            <a:r>
              <a:rPr lang="en-US" sz="1800" dirty="0"/>
              <a:t>, submitted </a:t>
            </a:r>
            <a:r>
              <a:rPr lang="en-US" sz="1800" dirty="0" smtClean="0"/>
              <a:t>their </a:t>
            </a:r>
            <a:r>
              <a:rPr lang="en-US" sz="1800" dirty="0"/>
              <a:t>Top Discovery papers to PRL:</a:t>
            </a:r>
          </a:p>
          <a:p>
            <a:pPr lvl="1"/>
            <a:r>
              <a:rPr lang="en-US" sz="1600" b="1" dirty="0"/>
              <a:t> </a:t>
            </a:r>
            <a:r>
              <a:rPr lang="en-US" sz="1600" b="1" dirty="0">
                <a:cs typeface="Cambria"/>
                <a:hlinkClick r:id="rId2"/>
              </a:rPr>
              <a:t>PRL 74, 2626–2631</a:t>
            </a:r>
            <a:r>
              <a:rPr lang="en-US" sz="1600" b="1" dirty="0">
                <a:cs typeface="Cambria"/>
              </a:rPr>
              <a:t>, </a:t>
            </a:r>
            <a:r>
              <a:rPr lang="en-US" sz="1600" b="1" dirty="0">
                <a:cs typeface="Cambria"/>
                <a:hlinkClick r:id="rId3"/>
              </a:rPr>
              <a:t>PRL 74, 2632–</a:t>
            </a:r>
            <a:r>
              <a:rPr lang="en-US" sz="1600" b="1" dirty="0" smtClean="0">
                <a:cs typeface="Cambria"/>
                <a:hlinkClick r:id="rId3"/>
              </a:rPr>
              <a:t>2637</a:t>
            </a:r>
            <a:endParaRPr lang="en-US" sz="1600" b="1" dirty="0">
              <a:cs typeface="Cambria"/>
            </a:endParaRPr>
          </a:p>
          <a:p>
            <a:r>
              <a:rPr lang="en-US" sz="1800" dirty="0"/>
              <a:t>E</a:t>
            </a:r>
            <a:r>
              <a:rPr lang="en-US" sz="1800" dirty="0" smtClean="0">
                <a:cs typeface="Cambria"/>
              </a:rPr>
              <a:t>xactly 6 months before Windows 95 was released </a:t>
            </a:r>
            <a:r>
              <a:rPr lang="en-US" sz="1800" b="1" dirty="0" smtClean="0">
                <a:solidFill>
                  <a:srgbClr val="0080FF"/>
                </a:solidFill>
                <a:cs typeface="Cambria"/>
              </a:rPr>
              <a:t>the </a:t>
            </a:r>
            <a:r>
              <a:rPr lang="en-US" sz="1800" b="1" dirty="0">
                <a:solidFill>
                  <a:srgbClr val="0080FF"/>
                </a:solidFill>
                <a:cs typeface="Cambria"/>
              </a:rPr>
              <a:t>quark family picture was completed</a:t>
            </a:r>
            <a:r>
              <a:rPr lang="en-US" sz="1800" b="1" dirty="0">
                <a:solidFill>
                  <a:srgbClr val="0080FF"/>
                </a:solidFill>
              </a:rPr>
              <a:t> </a:t>
            </a:r>
          </a:p>
        </p:txBody>
      </p:sp>
      <p:pic>
        <p:nvPicPr>
          <p:cNvPr id="6" name="Picture 5" descr="95-0308-12.hr-smal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2" y="3060205"/>
            <a:ext cx="2546726" cy="2037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95-309-2-small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69" y="4758573"/>
            <a:ext cx="2295009" cy="154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37244" b="49633"/>
          <a:stretch/>
        </p:blipFill>
        <p:spPr>
          <a:xfrm>
            <a:off x="3264138" y="3112375"/>
            <a:ext cx="3109499" cy="18742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00918">
            <a:off x="8415896" y="-117594"/>
            <a:ext cx="616317" cy="11699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31743" r="39967" b="3487"/>
          <a:stretch/>
        </p:blipFill>
        <p:spPr>
          <a:xfrm>
            <a:off x="7366001" y="2811309"/>
            <a:ext cx="1378188" cy="35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357306" y="5919331"/>
            <a:ext cx="2008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And I was 13 years old…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408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tW</a:t>
            </a:r>
            <a:r>
              <a:rPr lang="en-US" dirty="0" smtClean="0"/>
              <a:t> Combination </a:t>
            </a:r>
            <a:r>
              <a:rPr lang="en-US" dirty="0"/>
              <a:t>with </a:t>
            </a:r>
            <a:r>
              <a:rPr lang="en-US" dirty="0" smtClean="0"/>
              <a:t>ATLAS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4" y="1694826"/>
            <a:ext cx="4654378" cy="45453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9622" y="4657682"/>
            <a:ext cx="1755521" cy="64633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8A1D9"/>
                </a:solidFill>
              </a:rPr>
              <a:t>September 2014</a:t>
            </a:r>
          </a:p>
          <a:p>
            <a:r>
              <a:rPr lang="en-US" dirty="0" smtClean="0">
                <a:hlinkClick r:id="rId3"/>
              </a:rPr>
              <a:t>PAS TOP-14-009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5303110" y="2051639"/>
            <a:ext cx="3250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Recently, an ATLAS+CMS </a:t>
            </a:r>
            <a:r>
              <a:rPr lang="en-US" dirty="0" err="1"/>
              <a:t>tW</a:t>
            </a:r>
            <a:r>
              <a:rPr lang="en-US" dirty="0"/>
              <a:t> combination at </a:t>
            </a:r>
            <a:r>
              <a:rPr lang="en-US" dirty="0" smtClean="0"/>
              <a:t>8TeV was also made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4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Lowest cross-section at the LHC, more important at the </a:t>
            </a:r>
            <a:r>
              <a:rPr lang="en-US" sz="1800" b="1" dirty="0" smtClean="0"/>
              <a:t>Tevatron </a:t>
            </a:r>
            <a:r>
              <a:rPr lang="en-US" sz="1800" dirty="0" smtClean="0"/>
              <a:t>(where the study of data </a:t>
            </a:r>
            <a:r>
              <a:rPr lang="en-US" sz="1800" b="1" dirty="0" smtClean="0"/>
              <a:t>after</a:t>
            </a:r>
            <a:r>
              <a:rPr lang="en-US" sz="1800" dirty="0" smtClean="0"/>
              <a:t> the shutdown allowed for the </a:t>
            </a:r>
            <a:r>
              <a:rPr lang="en-US" sz="1800" b="1" dirty="0" smtClean="0">
                <a:solidFill>
                  <a:srgbClr val="749805"/>
                </a:solidFill>
              </a:rPr>
              <a:t>observation of the process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r>
              <a:rPr lang="en-US" sz="1800" dirty="0" smtClean="0"/>
              <a:t>Production mode </a:t>
            </a:r>
            <a:r>
              <a:rPr lang="en-US" sz="1800" b="1" dirty="0" smtClean="0">
                <a:solidFill>
                  <a:srgbClr val="0080FF"/>
                </a:solidFill>
              </a:rPr>
              <a:t>sensitive to new physics:  W’ bosons, charged Higgs bosons</a:t>
            </a:r>
            <a:endParaRPr lang="en-US" sz="1800" dirty="0" smtClean="0">
              <a:solidFill>
                <a:srgbClr val="0080FF"/>
              </a:solidFill>
            </a:endParaRPr>
          </a:p>
          <a:p>
            <a:r>
              <a:rPr lang="en-US" sz="1800" b="1" dirty="0" smtClean="0"/>
              <a:t>Very challenging final state: </a:t>
            </a:r>
            <a:r>
              <a:rPr lang="en-US" sz="1800" dirty="0" smtClean="0"/>
              <a:t>low cross-section, difficult to separate from backgrounds</a:t>
            </a: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Signal signature: </a:t>
            </a:r>
            <a:r>
              <a:rPr lang="en-US" sz="1800" b="1" dirty="0" smtClean="0">
                <a:solidFill>
                  <a:srgbClr val="0080FF"/>
                </a:solidFill>
              </a:rPr>
              <a:t>lepton + jets </a:t>
            </a:r>
          </a:p>
          <a:p>
            <a:pPr lvl="1"/>
            <a:r>
              <a:rPr lang="en-US" sz="1800" b="1" dirty="0" smtClean="0"/>
              <a:t>A lepton </a:t>
            </a:r>
            <a:r>
              <a:rPr lang="en-US" sz="1800" dirty="0" smtClean="0"/>
              <a:t>(e,µ) and </a:t>
            </a:r>
            <a:r>
              <a:rPr lang="en-US" sz="1800" b="1" dirty="0" smtClean="0"/>
              <a:t>MET </a:t>
            </a:r>
            <a:r>
              <a:rPr lang="en-US" sz="1800" dirty="0" smtClean="0"/>
              <a:t>from the decay of a W boson</a:t>
            </a:r>
          </a:p>
          <a:p>
            <a:pPr lvl="1"/>
            <a:r>
              <a:rPr lang="en-US" sz="1800" b="1" dirty="0" smtClean="0"/>
              <a:t>Two jets </a:t>
            </a:r>
            <a:r>
              <a:rPr lang="en-US" sz="1800" dirty="0" smtClean="0"/>
              <a:t>with high transverse momentum originating from </a:t>
            </a:r>
            <a:r>
              <a:rPr lang="en-US" sz="1800" b="1" dirty="0" smtClean="0"/>
              <a:t>b-quarks </a:t>
            </a:r>
          </a:p>
          <a:p>
            <a:r>
              <a:rPr lang="en-US" sz="1800" b="1" dirty="0" smtClean="0">
                <a:solidFill>
                  <a:srgbClr val="0080FF"/>
                </a:solidFill>
              </a:rPr>
              <a:t>Main backgrounds</a:t>
            </a:r>
            <a:r>
              <a:rPr lang="en-US" sz="1800" dirty="0" smtClean="0">
                <a:solidFill>
                  <a:srgbClr val="7411D0"/>
                </a:solidFill>
              </a:rPr>
              <a:t>: </a:t>
            </a:r>
            <a:r>
              <a:rPr lang="en-US" sz="1800" dirty="0" smtClean="0"/>
              <a:t>W+jets and ttbar, multijet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41" y="3346959"/>
            <a:ext cx="1637254" cy="1349893"/>
          </a:xfrm>
          <a:prstGeom prst="rect">
            <a:avLst/>
          </a:prstGeom>
          <a:effectLst/>
        </p:spPr>
      </p:pic>
      <p:sp>
        <p:nvSpPr>
          <p:cNvPr id="7" name="TextBox 6"/>
          <p:cNvSpPr txBox="1"/>
          <p:nvPr/>
        </p:nvSpPr>
        <p:spPr>
          <a:xfrm>
            <a:off x="2840652" y="2137560"/>
            <a:ext cx="342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hlinkClick r:id="rId3"/>
              </a:rPr>
              <a:t>Phys. Rev. Lett. 112, 231803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6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s-channel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324896" cy="4572000"/>
          </a:xfrm>
        </p:spPr>
        <p:txBody>
          <a:bodyPr>
            <a:normAutofit/>
          </a:bodyPr>
          <a:lstStyle/>
          <a:p>
            <a:r>
              <a:rPr lang="en-US" sz="1800" dirty="0"/>
              <a:t>CMS has a </a:t>
            </a:r>
            <a:r>
              <a:rPr lang="en-US" sz="1800" dirty="0" smtClean="0"/>
              <a:t>preliminary result at </a:t>
            </a:r>
            <a:r>
              <a:rPr lang="en-US" sz="1800" dirty="0"/>
              <a:t>8TeV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860" y="243832"/>
            <a:ext cx="1173952" cy="967907"/>
          </a:xfrm>
          <a:prstGeom prst="rect">
            <a:avLst/>
          </a:prstGeom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25" y="1933377"/>
            <a:ext cx="4589131" cy="3112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38560" y="1964464"/>
            <a:ext cx="373746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Cambria"/>
                <a:hlinkClick r:id="rId4"/>
              </a:rPr>
              <a:t>CMS</a:t>
            </a:r>
            <a:r>
              <a:rPr lang="en-US" dirty="0">
                <a:cs typeface="Cambria"/>
                <a:hlinkClick r:id="rId4"/>
              </a:rPr>
              <a:t>-PAS-TOP-13-</a:t>
            </a:r>
            <a:r>
              <a:rPr lang="en-US" dirty="0" smtClean="0">
                <a:cs typeface="Cambria"/>
                <a:hlinkClick r:id="rId4"/>
              </a:rPr>
              <a:t>009</a:t>
            </a:r>
            <a:endParaRPr lang="en-US" dirty="0" smtClean="0">
              <a:cs typeface="Cambria"/>
            </a:endParaRP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(November 2013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)</a:t>
            </a:r>
            <a:endParaRPr lang="en-US" dirty="0" smtClean="0">
              <a:cs typeface="Cambria"/>
            </a:endParaRPr>
          </a:p>
          <a:p>
            <a:r>
              <a:rPr lang="en-US" dirty="0" smtClean="0">
                <a:cs typeface="Cambria"/>
              </a:rPr>
              <a:t>Full </a:t>
            </a:r>
            <a:r>
              <a:rPr lang="en-US" dirty="0" err="1" smtClean="0">
                <a:cs typeface="Cambria"/>
              </a:rPr>
              <a:t>lumi</a:t>
            </a:r>
            <a:r>
              <a:rPr lang="en-US" dirty="0" smtClean="0">
                <a:cs typeface="Cambria"/>
              </a:rPr>
              <a:t>, e and µ</a:t>
            </a:r>
          </a:p>
          <a:p>
            <a:r>
              <a:rPr lang="en-US" dirty="0" smtClean="0">
                <a:cs typeface="Cambria"/>
              </a:rPr>
              <a:t>BDT</a:t>
            </a:r>
          </a:p>
          <a:p>
            <a:r>
              <a:rPr lang="en-US" dirty="0" smtClean="0">
                <a:cs typeface="Cambria"/>
              </a:rPr>
              <a:t>S/B is a bit better at 7TeV</a:t>
            </a:r>
          </a:p>
          <a:p>
            <a:r>
              <a:rPr lang="en-US" dirty="0">
                <a:cs typeface="Cambria"/>
              </a:rPr>
              <a:t>In Run-2 will </a:t>
            </a:r>
            <a:r>
              <a:rPr lang="en-US" dirty="0" smtClean="0">
                <a:cs typeface="Cambria"/>
              </a:rPr>
              <a:t>be </a:t>
            </a:r>
            <a:r>
              <a:rPr lang="en-US" dirty="0">
                <a:cs typeface="Cambria"/>
              </a:rPr>
              <a:t>even </a:t>
            </a:r>
            <a:r>
              <a:rPr lang="en-US" dirty="0" smtClean="0">
                <a:cs typeface="Cambria"/>
              </a:rPr>
              <a:t>harder</a:t>
            </a:r>
            <a:endParaRPr lang="en-US" dirty="0">
              <a:cs typeface="Cambria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86193"/>
              </p:ext>
            </p:extLst>
          </p:nvPr>
        </p:nvGraphicFramePr>
        <p:xfrm>
          <a:off x="1772960" y="5231804"/>
          <a:ext cx="5730122" cy="1037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0122"/>
              </a:tblGrid>
              <a:tr h="367074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-channel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6.2±5.4(exp.)±5.9(th)pb = 6.2+8.0-5.1</a:t>
                      </a:r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pb (FC)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15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baseline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30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th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-channel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5.55 ± 0.08</a:t>
                      </a:r>
                      <a:r>
                        <a:rPr kumimoji="0" lang="en-US" sz="1600" b="0" i="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(scale) ± 0.21(PDF) </a:t>
                      </a:r>
                      <a:r>
                        <a:rPr kumimoji="0" lang="en-US" sz="1600" b="0" i="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pb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(NNLL)</a:t>
                      </a:r>
                    </a:p>
                  </a:txBody>
                  <a:tcPr/>
                </a:tc>
              </a:tr>
              <a:tr h="265812">
                <a:tc>
                  <a:txBody>
                    <a:bodyPr/>
                    <a:lstStyle/>
                    <a:p>
                      <a:pPr algn="ctr" rtl="0"/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Upper limit of 2.1 (3.1,1.6) times</a:t>
                      </a:r>
                      <a:r>
                        <a:rPr kumimoji="0" lang="en-US" sz="1600" b="0" i="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the SM</a:t>
                      </a:r>
                      <a:endParaRPr kumimoji="0" lang="en-US" sz="1600" b="0" i="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955221"/>
              </p:ext>
            </p:extLst>
          </p:nvPr>
        </p:nvGraphicFramePr>
        <p:xfrm>
          <a:off x="4885366" y="3824018"/>
          <a:ext cx="3948207" cy="1219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484"/>
                <a:gridCol w="909241"/>
                <a:gridCol w="909241"/>
                <a:gridCol w="909241"/>
              </a:tblGrid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LHC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(7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63.89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15.74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4.29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LHC (8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84.69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22.2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5.24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LHC (13TeV)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216.99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71.2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10.32 </a:t>
                      </a:r>
                      <a:endParaRPr kumimoji="0" lang="it-IT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56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Run-1 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87" y="1576884"/>
            <a:ext cx="6352655" cy="481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8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Measure SM properties in single top signatures</a:t>
            </a:r>
            <a:endParaRPr lang="en-US" cap="none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err="1" smtClean="0"/>
              <a:t>Tevatron</a:t>
            </a:r>
            <a:r>
              <a:rPr lang="en-US" sz="1800" dirty="0" smtClean="0"/>
              <a:t> + LHC established the three single top modes: </a:t>
            </a:r>
          </a:p>
          <a:p>
            <a:pPr lvl="1"/>
            <a:r>
              <a:rPr lang="en-US" sz="1800" b="1" dirty="0" smtClean="0">
                <a:solidFill>
                  <a:schemeClr val="accent6"/>
                </a:solidFill>
              </a:rPr>
              <a:t>Discovery era is over → Enter the measurements age</a:t>
            </a:r>
          </a:p>
          <a:p>
            <a:endParaRPr lang="en-US" sz="1800" dirty="0" smtClean="0"/>
          </a:p>
          <a:p>
            <a:r>
              <a:rPr lang="en-US" sz="1800" dirty="0" smtClean="0"/>
              <a:t>During </a:t>
            </a:r>
            <a:r>
              <a:rPr lang="en-US" sz="1800" dirty="0"/>
              <a:t>Run-</a:t>
            </a:r>
            <a:r>
              <a:rPr lang="en-US" sz="1800" dirty="0" smtClean="0"/>
              <a:t>1, </a:t>
            </a:r>
            <a:r>
              <a:rPr lang="en-US" sz="1800" dirty="0"/>
              <a:t>Different </a:t>
            </a:r>
            <a:r>
              <a:rPr lang="en-US" sz="1800" dirty="0" smtClean="0"/>
              <a:t>SM measurements in the top sector performed in </a:t>
            </a:r>
            <a:r>
              <a:rPr lang="en-US" sz="1800" dirty="0" err="1" smtClean="0"/>
              <a:t>ttbar</a:t>
            </a:r>
            <a:endParaRPr lang="en-US" sz="1800" dirty="0"/>
          </a:p>
          <a:p>
            <a:pPr lvl="1"/>
            <a:r>
              <a:rPr lang="en-US" sz="1800" dirty="0"/>
              <a:t>C</a:t>
            </a:r>
            <a:r>
              <a:rPr lang="en-US" sz="1800" dirty="0" smtClean="0"/>
              <a:t>ompetitive </a:t>
            </a:r>
            <a:r>
              <a:rPr lang="en-US" sz="1800" dirty="0"/>
              <a:t>measurements since early data taking </a:t>
            </a:r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1800" b="1" dirty="0" smtClean="0">
                <a:solidFill>
                  <a:srgbClr val="0080FF"/>
                </a:solidFill>
              </a:rPr>
              <a:t>The single </a:t>
            </a:r>
            <a:r>
              <a:rPr lang="en-US" sz="1800" b="1" dirty="0">
                <a:solidFill>
                  <a:srgbClr val="0080FF"/>
                </a:solidFill>
              </a:rPr>
              <a:t>top production at the LHC is large </a:t>
            </a:r>
            <a:r>
              <a:rPr lang="en-US" sz="1800" b="1" dirty="0" smtClean="0">
                <a:solidFill>
                  <a:srgbClr val="0080FF"/>
                </a:solidFill>
              </a:rPr>
              <a:t>enough to measure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80FF"/>
                </a:solidFill>
              </a:rPr>
              <a:t> </a:t>
            </a:r>
            <a:r>
              <a:rPr lang="en-US" sz="1800" b="1" dirty="0" smtClean="0">
                <a:solidFill>
                  <a:srgbClr val="0080FF"/>
                </a:solidFill>
              </a:rPr>
              <a:t>     top </a:t>
            </a:r>
            <a:r>
              <a:rPr lang="en-US" sz="1800" b="1" dirty="0">
                <a:solidFill>
                  <a:srgbClr val="0080FF"/>
                </a:solidFill>
              </a:rPr>
              <a:t>properties </a:t>
            </a:r>
            <a:r>
              <a:rPr lang="en-US" sz="1800" b="1" dirty="0" smtClean="0">
                <a:solidFill>
                  <a:srgbClr val="0080FF"/>
                </a:solidFill>
              </a:rPr>
              <a:t>in single top signatures</a:t>
            </a:r>
            <a:endParaRPr lang="en-US" sz="1800" b="1" dirty="0">
              <a:solidFill>
                <a:srgbClr val="0080FF"/>
              </a:solidFill>
            </a:endParaRPr>
          </a:p>
          <a:p>
            <a:pPr lvl="1"/>
            <a:r>
              <a:rPr lang="en-US" sz="1800" dirty="0" smtClean="0"/>
              <a:t>Complementary to </a:t>
            </a:r>
            <a:r>
              <a:rPr lang="en-US" sz="1800" dirty="0" err="1" smtClean="0"/>
              <a:t>ttbar</a:t>
            </a:r>
            <a:endParaRPr lang="en-US" sz="1800" dirty="0" smtClean="0"/>
          </a:p>
          <a:p>
            <a:pPr lvl="1"/>
            <a:r>
              <a:rPr lang="en-US" sz="1800" dirty="0" smtClean="0"/>
              <a:t>Another handle to tests potential BSM phenomena</a:t>
            </a:r>
            <a:endParaRPr lang="en-US" sz="1800" dirty="0"/>
          </a:p>
          <a:p>
            <a:pPr lvl="1"/>
            <a:r>
              <a:rPr lang="en-US" sz="1800" dirty="0"/>
              <a:t>Valuable to get the </a:t>
            </a:r>
            <a:r>
              <a:rPr lang="en-US" sz="1800" b="1" dirty="0"/>
              <a:t>full </a:t>
            </a:r>
            <a:r>
              <a:rPr lang="en-US" sz="1800" b="1" dirty="0" smtClean="0"/>
              <a:t>picture</a:t>
            </a:r>
          </a:p>
        </p:txBody>
      </p:sp>
      <p:pic>
        <p:nvPicPr>
          <p:cNvPr id="7" name="Picture 6" descr="tn_13928049651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31295">
            <a:off x="6726716" y="3992260"/>
            <a:ext cx="2144171" cy="2598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78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3523338"/>
            <a:ext cx="1668329" cy="1339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22"/>
          <a:stretch/>
        </p:blipFill>
        <p:spPr>
          <a:xfrm>
            <a:off x="3636675" y="2171786"/>
            <a:ext cx="5310698" cy="4224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Cross-section and |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tb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382748"/>
            <a:ext cx="8645621" cy="149123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From the inclusive production cross</a:t>
            </a:r>
            <a:r>
              <a:rPr lang="en-US" sz="1800" dirty="0"/>
              <a:t> </a:t>
            </a:r>
            <a:r>
              <a:rPr lang="en-US" sz="1800" dirty="0" smtClean="0"/>
              <a:t>section 0f single top (</a:t>
            </a:r>
            <a:r>
              <a:rPr lang="en-US" sz="1800" b="1" dirty="0" smtClean="0"/>
              <a:t>t-channel, </a:t>
            </a:r>
            <a:r>
              <a:rPr lang="en-US" sz="1800" b="1" dirty="0" err="1" smtClean="0"/>
              <a:t>tW</a:t>
            </a:r>
            <a:r>
              <a:rPr lang="en-US" sz="1800" dirty="0" smtClean="0"/>
              <a:t>), a value of the </a:t>
            </a:r>
            <a:r>
              <a:rPr lang="en-US" sz="1800" b="1" dirty="0" smtClean="0">
                <a:solidFill>
                  <a:schemeClr val="accent6"/>
                </a:solidFill>
              </a:rPr>
              <a:t>CKM matrix element, |</a:t>
            </a:r>
            <a:r>
              <a:rPr lang="en-US" sz="1800" b="1" dirty="0" err="1" smtClean="0">
                <a:solidFill>
                  <a:schemeClr val="accent6"/>
                </a:solidFill>
              </a:rPr>
              <a:t>V</a:t>
            </a:r>
            <a:r>
              <a:rPr lang="en-US" sz="1800" b="1" baseline="-25000" dirty="0" err="1" smtClean="0">
                <a:solidFill>
                  <a:schemeClr val="accent6"/>
                </a:solidFill>
              </a:rPr>
              <a:t>tb</a:t>
            </a:r>
            <a:r>
              <a:rPr lang="en-US" sz="1800" b="1" dirty="0" smtClean="0">
                <a:solidFill>
                  <a:schemeClr val="accent6"/>
                </a:solidFill>
              </a:rPr>
              <a:t>|</a:t>
            </a:r>
            <a:r>
              <a:rPr lang="en-US" sz="1800" dirty="0" smtClean="0"/>
              <a:t>, can be extracted</a:t>
            </a:r>
          </a:p>
          <a:p>
            <a:r>
              <a:rPr lang="en-US" sz="1800" dirty="0" smtClean="0"/>
              <a:t>Considering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td</a:t>
            </a:r>
            <a:r>
              <a:rPr lang="en-US" sz="1800" dirty="0" smtClean="0"/>
              <a:t>|,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ts</a:t>
            </a:r>
            <a:r>
              <a:rPr lang="en-US" sz="1800" dirty="0" smtClean="0"/>
              <a:t>| &lt;&lt;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</a:t>
            </a:r>
          </a:p>
          <a:p>
            <a:r>
              <a:rPr lang="en-US" sz="1800" dirty="0"/>
              <a:t>Cross section ~ |V</a:t>
            </a:r>
            <a:r>
              <a:rPr lang="en-US" sz="1800" baseline="-25000" dirty="0"/>
              <a:t>tb</a:t>
            </a:r>
            <a:r>
              <a:rPr lang="en-US" sz="1800" dirty="0"/>
              <a:t>|</a:t>
            </a:r>
            <a:r>
              <a:rPr lang="en-US" sz="1800" baseline="30000" dirty="0" smtClean="0"/>
              <a:t>2</a:t>
            </a:r>
            <a:endParaRPr lang="en-US" sz="1800" baseline="30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519012"/>
              </p:ext>
            </p:extLst>
          </p:nvPr>
        </p:nvGraphicFramePr>
        <p:xfrm>
          <a:off x="971289" y="2745382"/>
          <a:ext cx="1722931" cy="81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Equation" r:id="rId5" imgW="1016000" imgH="482600" progId="Equation.3">
                  <p:embed/>
                </p:oleObj>
              </mc:Choice>
              <mc:Fallback>
                <p:oleObj name="Equation" r:id="rId5" imgW="1016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289" y="2745382"/>
                        <a:ext cx="1722931" cy="818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9886" r="44604"/>
          <a:stretch/>
        </p:blipFill>
        <p:spPr>
          <a:xfrm>
            <a:off x="1832755" y="4860339"/>
            <a:ext cx="1659594" cy="141835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29540" y="5761434"/>
            <a:ext cx="432938" cy="41471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16366" y="4430102"/>
            <a:ext cx="1727605" cy="137462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21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LHC |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tb</a:t>
            </a:r>
            <a:r>
              <a:rPr lang="en-US" dirty="0" smtClean="0"/>
              <a:t>| combination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66" y="1503805"/>
            <a:ext cx="3963043" cy="4879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3029625"/>
            <a:ext cx="21192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TOPLHCWG made </a:t>
            </a:r>
            <a:r>
              <a:rPr lang="en-US" sz="1600" smtClean="0"/>
              <a:t>this summary </a:t>
            </a:r>
            <a:r>
              <a:rPr lang="en-US" sz="1600" dirty="0" smtClean="0"/>
              <a:t>plot public last month</a:t>
            </a:r>
          </a:p>
          <a:p>
            <a:pPr algn="ctr"/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May 2015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0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83758"/>
            <a:ext cx="8503920" cy="291048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Within the measurement of the </a:t>
            </a:r>
            <a:r>
              <a:rPr lang="en-US" sz="1800" b="1" dirty="0" smtClean="0"/>
              <a:t>t-channel  </a:t>
            </a:r>
            <a:r>
              <a:rPr lang="en-US" sz="1800" dirty="0" smtClean="0"/>
              <a:t>cross-section at </a:t>
            </a:r>
            <a:r>
              <a:rPr lang="en-US" sz="1800" dirty="0" smtClean="0"/>
              <a:t>8TeV, </a:t>
            </a:r>
            <a:r>
              <a:rPr lang="en-US" sz="1800" dirty="0" smtClean="0"/>
              <a:t>we measure the </a:t>
            </a:r>
            <a:r>
              <a:rPr lang="en-US" sz="1800" b="1" dirty="0" smtClean="0">
                <a:solidFill>
                  <a:srgbClr val="0080FF"/>
                </a:solidFill>
              </a:rPr>
              <a:t>top/anti-top asymmetry, R</a:t>
            </a:r>
            <a:endParaRPr lang="en-US" sz="1800" b="1" dirty="0">
              <a:solidFill>
                <a:srgbClr val="008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b="11476"/>
          <a:stretch>
            <a:fillRect/>
          </a:stretch>
        </p:blipFill>
        <p:spPr>
          <a:xfrm>
            <a:off x="1837918" y="2652750"/>
            <a:ext cx="1752875" cy="1212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16540" r="52401" b="51153"/>
          <a:stretch>
            <a:fillRect/>
          </a:stretch>
        </p:blipFill>
        <p:spPr>
          <a:xfrm>
            <a:off x="434014" y="2285166"/>
            <a:ext cx="1403904" cy="1343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770" y="2285166"/>
            <a:ext cx="1095956" cy="9074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039" y="1868332"/>
            <a:ext cx="4573474" cy="35285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320" y="3975864"/>
            <a:ext cx="4107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Due to the relative proportion of u and d quarks in the proton, more tops than anti-tops are expected to be produced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02874"/>
              </p:ext>
            </p:extLst>
          </p:nvPr>
        </p:nvGraphicFramePr>
        <p:xfrm>
          <a:off x="290367" y="4977359"/>
          <a:ext cx="8578128" cy="1249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7870"/>
                <a:gridCol w="4510258"/>
              </a:tblGrid>
              <a:tr h="20161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600" b="1" i="0" baseline="-25000" dirty="0" err="1" smtClean="0">
                          <a:latin typeface="Cambria"/>
                          <a:cs typeface="Cambria"/>
                        </a:rPr>
                        <a:t>top</a:t>
                      </a:r>
                      <a:r>
                        <a:rPr lang="en-US" sz="1600" b="1" i="0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= 53.8±1.5(stat.)±4.4(syst)</a:t>
                      </a:r>
                      <a:r>
                        <a:rPr lang="en-US" sz="1600" b="1" i="0" dirty="0" err="1" smtClean="0">
                          <a:latin typeface="Cambria"/>
                          <a:cs typeface="Cambria"/>
                        </a:rPr>
                        <a:t>pb</a:t>
                      </a:r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R = 1.95±0.10(stat)±0.19</a:t>
                      </a:r>
                      <a:r>
                        <a:rPr lang="en-US" sz="1600" b="1" i="0" baseline="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US" sz="1600" b="1" i="0" baseline="0" dirty="0" err="1" smtClean="0">
                          <a:latin typeface="Cambria"/>
                          <a:cs typeface="Cambria"/>
                        </a:rPr>
                        <a:t>syst</a:t>
                      </a:r>
                      <a:r>
                        <a:rPr lang="en-US" sz="1600" b="1" i="0" baseline="0" dirty="0" smtClean="0">
                          <a:latin typeface="Cambria"/>
                          <a:cs typeface="Cambria"/>
                        </a:rPr>
                        <a:t>)</a:t>
                      </a:r>
                      <a:endParaRPr lang="en-US" sz="1600" b="1" i="0" dirty="0" smtClean="0">
                        <a:latin typeface="Cambria"/>
                        <a:cs typeface="Cambri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3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400" b="0" i="1" baseline="-25000" dirty="0" err="1" smtClean="0">
                          <a:latin typeface="Cambria"/>
                          <a:cs typeface="Cambria"/>
                        </a:rPr>
                        <a:t>top</a:t>
                      </a:r>
                      <a:r>
                        <a:rPr lang="en-US" sz="1400" b="0" i="1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400" b="0" i="1" dirty="0" smtClean="0">
                          <a:latin typeface="Cambria"/>
                          <a:cs typeface="Cambria"/>
                        </a:rPr>
                        <a:t>= </a:t>
                      </a:r>
                      <a:r>
                        <a:rPr lang="en-US" sz="1400" dirty="0" smtClean="0"/>
                        <a:t>54.87 +2.29 -1.94 </a:t>
                      </a:r>
                      <a:r>
                        <a:rPr lang="en-US" sz="1400" dirty="0" err="1" smtClean="0"/>
                        <a:t>pb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200" b="0" i="0" dirty="0" smtClean="0">
                          <a:latin typeface="Arial"/>
                          <a:cs typeface="Arial"/>
                        </a:rPr>
                        <a:t>(NLO, latest</a:t>
                      </a:r>
                      <a:r>
                        <a:rPr lang="en-US" sz="12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200" b="0" i="0" dirty="0" smtClean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1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183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1" i="0" baseline="-25000" dirty="0" err="1" smtClean="0">
                          <a:latin typeface="Cambria"/>
                          <a:cs typeface="Cambria"/>
                        </a:rPr>
                        <a:t>anti</a:t>
                      </a:r>
                      <a:r>
                        <a:rPr lang="en-US" sz="1400" b="1" i="0" baseline="-25000" dirty="0" smtClean="0">
                          <a:latin typeface="Cambria"/>
                          <a:cs typeface="Cambria"/>
                        </a:rPr>
                        <a:t>-top </a:t>
                      </a:r>
                      <a:r>
                        <a:rPr lang="en-US" sz="1400" b="1" i="0" dirty="0" smtClean="0">
                          <a:latin typeface="Cambria"/>
                          <a:cs typeface="Cambria"/>
                        </a:rPr>
                        <a:t>= 27.6±1.3(stat.)±4.4(</a:t>
                      </a:r>
                      <a:r>
                        <a:rPr lang="en-US" sz="1400" b="1" i="0" dirty="0" err="1" smtClean="0">
                          <a:latin typeface="Cambria"/>
                          <a:cs typeface="Cambria"/>
                        </a:rPr>
                        <a:t>syst</a:t>
                      </a:r>
                      <a:r>
                        <a:rPr lang="en-US" sz="1400" b="1" i="0" dirty="0" smtClean="0">
                          <a:latin typeface="Cambria"/>
                          <a:cs typeface="Cambria"/>
                        </a:rPr>
                        <a:t>)</a:t>
                      </a:r>
                      <a:r>
                        <a:rPr lang="en-US" sz="1400" b="1" i="0" dirty="0" err="1" smtClean="0">
                          <a:latin typeface="Cambria"/>
                          <a:cs typeface="Cambria"/>
                        </a:rPr>
                        <a:t>pb</a:t>
                      </a:r>
                      <a:r>
                        <a:rPr lang="en-US" sz="1400" b="1" i="0" dirty="0" smtClean="0">
                          <a:latin typeface="Cambria"/>
                          <a:cs typeface="Cambria"/>
                        </a:rPr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183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400" b="0" i="1" baseline="-25000" dirty="0" err="1" smtClean="0">
                          <a:latin typeface="Cambria"/>
                          <a:cs typeface="Cambria"/>
                        </a:rPr>
                        <a:t>anti</a:t>
                      </a:r>
                      <a:r>
                        <a:rPr lang="en-US" sz="1400" b="0" i="1" baseline="-25000" dirty="0" smtClean="0">
                          <a:latin typeface="Cambria"/>
                          <a:cs typeface="Cambria"/>
                        </a:rPr>
                        <a:t>-top </a:t>
                      </a:r>
                      <a:r>
                        <a:rPr lang="en-US" sz="1400" b="0" i="1" dirty="0" smtClean="0">
                          <a:latin typeface="Cambria"/>
                          <a:cs typeface="Cambria"/>
                        </a:rPr>
                        <a:t>= </a:t>
                      </a:r>
                      <a:r>
                        <a:rPr lang="en-US" sz="1400" dirty="0" smtClean="0"/>
                        <a:t>29.74 +1.67 -1.51 </a:t>
                      </a:r>
                      <a:r>
                        <a:rPr lang="en-US" sz="1400" dirty="0" err="1" smtClean="0"/>
                        <a:t>pb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200" b="0" i="0" dirty="0" smtClean="0">
                          <a:latin typeface="Arial"/>
                          <a:cs typeface="Arial"/>
                        </a:rPr>
                        <a:t>(NLO, latest</a:t>
                      </a:r>
                      <a:r>
                        <a:rPr lang="en-US" sz="12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200" b="0" i="0" dirty="0" smtClean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1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5047610" y="6026264"/>
            <a:ext cx="3937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/>
              <a:t>JHEP </a:t>
            </a:r>
            <a:r>
              <a:rPr lang="en-US" sz="1600" dirty="0"/>
              <a:t>06 (2014) </a:t>
            </a:r>
            <a:r>
              <a:rPr lang="en-US" sz="1600" dirty="0" smtClean="0"/>
              <a:t>090,</a:t>
            </a:r>
            <a:r>
              <a:rPr lang="en-US" sz="1600" dirty="0"/>
              <a:t> </a:t>
            </a:r>
            <a:r>
              <a:rPr lang="en-US" sz="1600" dirty="0" smtClean="0">
                <a:hlinkClick r:id="rId6"/>
              </a:rPr>
              <a:t>arXiv:1403.7366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54919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differential x-sec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65088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dirty="0"/>
              <a:t>t</a:t>
            </a:r>
            <a:r>
              <a:rPr lang="en-US" sz="1800" dirty="0" smtClean="0"/>
              <a:t>-channel </a:t>
            </a:r>
            <a:r>
              <a:rPr lang="en-US" sz="1800" b="1" dirty="0" smtClean="0">
                <a:solidFill>
                  <a:srgbClr val="0080FF"/>
                </a:solidFill>
              </a:rPr>
              <a:t>differential </a:t>
            </a:r>
            <a:r>
              <a:rPr lang="en-US" sz="1800" b="1" dirty="0">
                <a:solidFill>
                  <a:srgbClr val="0080FF"/>
                </a:solidFill>
              </a:rPr>
              <a:t>cross </a:t>
            </a:r>
            <a:r>
              <a:rPr lang="en-US" sz="1800" b="1" dirty="0" smtClean="0">
                <a:solidFill>
                  <a:srgbClr val="0080FF"/>
                </a:solidFill>
              </a:rPr>
              <a:t>section </a:t>
            </a:r>
            <a:r>
              <a:rPr lang="en-US" sz="1800" dirty="0" smtClean="0"/>
              <a:t>came </a:t>
            </a:r>
            <a:r>
              <a:rPr lang="en-US" sz="1800" dirty="0"/>
              <a:t>last September, still preliminary </a:t>
            </a:r>
          </a:p>
          <a:p>
            <a:r>
              <a:rPr lang="en-US" sz="1800" dirty="0" smtClean="0"/>
              <a:t>8 TeV, full luminosity</a:t>
            </a:r>
          </a:p>
          <a:p>
            <a:r>
              <a:rPr lang="en-US" sz="1800" dirty="0" smtClean="0"/>
              <a:t>Starting in the same way as the inclusive cross section, the analysis uses a NN to isolate a purer t-channel sample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32701"/>
            <a:ext cx="3179446" cy="321487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766052" y="4616333"/>
            <a:ext cx="15203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49" y="2798379"/>
            <a:ext cx="3356509" cy="3291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74344" y="4690843"/>
            <a:ext cx="20049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Events are selected by cutting on an optimal NN discriminant value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75296" y="3507727"/>
            <a:ext cx="264388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</a:rPr>
              <a:t>September 2014 </a:t>
            </a:r>
            <a:endParaRPr lang="en-US" sz="1600" dirty="0">
              <a:solidFill>
                <a:schemeClr val="accent4"/>
              </a:solidFill>
            </a:endParaRPr>
          </a:p>
          <a:p>
            <a:pPr algn="ctr"/>
            <a:r>
              <a:rPr lang="en-US" sz="1600" dirty="0" smtClean="0">
                <a:hlinkClick r:id="rId4"/>
              </a:rPr>
              <a:t>CMS PAS TOP-14-004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4469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51" y="3736961"/>
            <a:ext cx="3301997" cy="2609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top quark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34850" y="1475894"/>
            <a:ext cx="5616709" cy="4680216"/>
          </a:xfrm>
        </p:spPr>
        <p:txBody>
          <a:bodyPr>
            <a:noAutofit/>
          </a:bodyPr>
          <a:lstStyle/>
          <a:p>
            <a:r>
              <a:rPr lang="en-US" sz="1800" dirty="0" smtClean="0"/>
              <a:t>Today, we are getting to know the top quark really well → </a:t>
            </a:r>
            <a:r>
              <a:rPr lang="en-US" sz="1800" b="1" dirty="0" err="1" smtClean="0">
                <a:solidFill>
                  <a:srgbClr val="0080FF"/>
                </a:solidFill>
              </a:rPr>
              <a:t>Tevatron</a:t>
            </a:r>
            <a:r>
              <a:rPr lang="en-US" sz="1800" b="1" dirty="0" smtClean="0">
                <a:solidFill>
                  <a:srgbClr val="0080FF"/>
                </a:solidFill>
              </a:rPr>
              <a:t> </a:t>
            </a:r>
            <a:r>
              <a:rPr lang="en-US" sz="1800" b="1" dirty="0">
                <a:solidFill>
                  <a:srgbClr val="0080FF"/>
                </a:solidFill>
              </a:rPr>
              <a:t>legacy</a:t>
            </a:r>
            <a:r>
              <a:rPr lang="en-US" sz="1800" dirty="0">
                <a:solidFill>
                  <a:srgbClr val="0080FF"/>
                </a:solidFill>
              </a:rPr>
              <a:t> </a:t>
            </a:r>
            <a:r>
              <a:rPr lang="en-US" sz="1800" dirty="0" smtClean="0"/>
              <a:t>of </a:t>
            </a:r>
            <a:r>
              <a:rPr lang="en-US" sz="1800" dirty="0" smtClean="0"/>
              <a:t>central importance</a:t>
            </a:r>
          </a:p>
          <a:p>
            <a:endParaRPr lang="en-US" sz="1800" dirty="0" smtClean="0"/>
          </a:p>
          <a:p>
            <a:r>
              <a:rPr lang="en-US" sz="1800" dirty="0" smtClean="0"/>
              <a:t>It is the </a:t>
            </a:r>
            <a:r>
              <a:rPr lang="en-US" sz="1800" b="1" dirty="0" smtClean="0"/>
              <a:t>heaviest elementary particle known</a:t>
            </a:r>
          </a:p>
          <a:p>
            <a:pPr lvl="1"/>
            <a:r>
              <a:rPr lang="en-US" sz="1800" b="1" dirty="0"/>
              <a:t>m</a:t>
            </a:r>
            <a:r>
              <a:rPr lang="nl-NL" sz="1800" baseline="-25000" dirty="0" smtClean="0"/>
              <a:t>top</a:t>
            </a:r>
            <a:r>
              <a:rPr lang="nl-NL" sz="1800" dirty="0" smtClean="0"/>
              <a:t> = 173.34</a:t>
            </a:r>
            <a:r>
              <a:rPr lang="nl-NL" sz="1800" dirty="0"/>
              <a:t>±0.27(stat)±0.71(</a:t>
            </a:r>
            <a:r>
              <a:rPr lang="nl-NL" sz="1800" dirty="0" err="1"/>
              <a:t>syst</a:t>
            </a:r>
            <a:r>
              <a:rPr lang="nl-NL" sz="1800" dirty="0"/>
              <a:t>) </a:t>
            </a:r>
            <a:r>
              <a:rPr lang="nl-NL" sz="1800" dirty="0" err="1" smtClean="0"/>
              <a:t>GeV</a:t>
            </a:r>
            <a:endParaRPr lang="nl-NL" sz="1800" dirty="0" smtClean="0"/>
          </a:p>
          <a:p>
            <a:r>
              <a:rPr lang="en-US" sz="1800" dirty="0" smtClean="0"/>
              <a:t>Short </a:t>
            </a:r>
            <a:r>
              <a:rPr lang="en-US" sz="1800" dirty="0" smtClean="0"/>
              <a:t>lived → only quark that decays </a:t>
            </a:r>
            <a:r>
              <a:rPr lang="en-US" sz="1800" dirty="0"/>
              <a:t>before hadronizing</a:t>
            </a:r>
          </a:p>
          <a:p>
            <a:pPr lvl="1"/>
            <a:r>
              <a:rPr lang="en-US" sz="1800" b="1" dirty="0">
                <a:solidFill>
                  <a:srgbClr val="0080FF"/>
                </a:solidFill>
              </a:rPr>
              <a:t>direct access to properties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(spin, charge, polarization…</a:t>
            </a:r>
            <a:r>
              <a:rPr lang="en-US" sz="1800" dirty="0" smtClean="0"/>
              <a:t>)</a:t>
            </a:r>
            <a:endParaRPr lang="en-US" sz="1800" b="1" dirty="0" smtClean="0"/>
          </a:p>
          <a:p>
            <a:r>
              <a:rPr lang="en-US" sz="1800" dirty="0" smtClean="0"/>
              <a:t>Has a strong coupling to the Higgs boson </a:t>
            </a:r>
          </a:p>
          <a:p>
            <a:r>
              <a:rPr lang="en-US" sz="1800" dirty="0" smtClean="0"/>
              <a:t>It is a good candidate to play a role in many scenarios of physics beyond the SM (BSM)</a:t>
            </a:r>
          </a:p>
          <a:p>
            <a:endParaRPr lang="en-US" sz="1800" dirty="0" smtClean="0"/>
          </a:p>
          <a:p>
            <a:r>
              <a:rPr lang="en-US" sz="1800" dirty="0" smtClean="0">
                <a:solidFill>
                  <a:srgbClr val="000000"/>
                </a:solidFill>
              </a:rPr>
              <a:t>Characteristic e</a:t>
            </a:r>
            <a:r>
              <a:rPr lang="en-US" sz="1800" dirty="0" smtClean="0">
                <a:solidFill>
                  <a:srgbClr val="000000"/>
                </a:solidFill>
              </a:rPr>
              <a:t>xperimental </a:t>
            </a:r>
            <a:r>
              <a:rPr lang="en-US" sz="1800" dirty="0" smtClean="0">
                <a:solidFill>
                  <a:srgbClr val="000000"/>
                </a:solidFill>
              </a:rPr>
              <a:t>signature: 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Decays almost exclusively as </a:t>
            </a:r>
            <a:r>
              <a:rPr lang="en-US" sz="1800" b="1" dirty="0" smtClean="0">
                <a:solidFill>
                  <a:srgbClr val="0080FF"/>
                </a:solidFill>
              </a:rPr>
              <a:t>t→ </a:t>
            </a:r>
            <a:r>
              <a:rPr lang="en-US" sz="1800" b="1" dirty="0" err="1">
                <a:solidFill>
                  <a:srgbClr val="0080FF"/>
                </a:solidFill>
              </a:rPr>
              <a:t>W</a:t>
            </a:r>
            <a:r>
              <a:rPr lang="en-US" sz="1800" b="1" dirty="0" err="1" smtClean="0">
                <a:solidFill>
                  <a:srgbClr val="0080FF"/>
                </a:solidFill>
              </a:rPr>
              <a:t>b</a:t>
            </a:r>
            <a:endParaRPr lang="en-US" sz="1800" b="1" dirty="0" smtClean="0">
              <a:solidFill>
                <a:srgbClr val="0080FF"/>
              </a:solidFill>
            </a:endParaRPr>
          </a:p>
        </p:txBody>
      </p:sp>
      <p:pic>
        <p:nvPicPr>
          <p:cNvPr id="10" name="Picture 9" descr="hirise_t.jpg"/>
          <p:cNvPicPr>
            <a:picLocks noChangeAspect="1"/>
          </p:cNvPicPr>
          <p:nvPr/>
        </p:nvPicPr>
        <p:blipFill>
          <a:blip r:embed="rId3"/>
          <a:srcRect l="26160" t="7128" r="9746" b="8351"/>
          <a:stretch>
            <a:fillRect/>
          </a:stretch>
        </p:blipFill>
        <p:spPr>
          <a:xfrm>
            <a:off x="6264456" y="1467697"/>
            <a:ext cx="2214470" cy="2191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352920" y="2664811"/>
            <a:ext cx="11079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hlinkClick r:id="rId4"/>
              </a:rPr>
              <a:t>arXiv:1403.4427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185904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t-channel: differential x-sec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65088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Distributions of the </a:t>
            </a:r>
            <a:r>
              <a:rPr lang="en-US" sz="1800" dirty="0" err="1" smtClean="0"/>
              <a:t>p</a:t>
            </a:r>
            <a:r>
              <a:rPr lang="en-US" sz="1800" baseline="-25000" dirty="0" err="1" smtClean="0"/>
              <a:t>T</a:t>
            </a:r>
            <a:r>
              <a:rPr lang="en-US" sz="1800" dirty="0" smtClean="0"/>
              <a:t> </a:t>
            </a:r>
            <a:r>
              <a:rPr lang="en-US" sz="1800" dirty="0"/>
              <a:t>and rapidity of the top </a:t>
            </a:r>
            <a:r>
              <a:rPr lang="en-US" sz="1800" dirty="0" smtClean="0"/>
              <a:t>quarks are then </a:t>
            </a:r>
            <a:r>
              <a:rPr lang="en-US" sz="1800" dirty="0"/>
              <a:t>corrected for detector effects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80FF"/>
                </a:solidFill>
              </a:rPr>
              <a:t>Unfolded</a:t>
            </a:r>
            <a:r>
              <a:rPr lang="en-US" sz="1800" dirty="0" smtClean="0"/>
              <a:t>) and compared </a:t>
            </a:r>
            <a:r>
              <a:rPr lang="en-US" sz="1800" dirty="0" smtClean="0"/>
              <a:t>directly with </a:t>
            </a:r>
            <a:r>
              <a:rPr lang="en-US" sz="1800" dirty="0" smtClean="0"/>
              <a:t>different </a:t>
            </a:r>
            <a:r>
              <a:rPr lang="en-US" sz="1800" dirty="0" smtClean="0"/>
              <a:t>theoretical predictions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 err="1" smtClean="0"/>
              <a:t>PowHeg</a:t>
            </a:r>
            <a:r>
              <a:rPr lang="en-US" sz="1800" dirty="0" err="1"/>
              <a:t>+Pythia</a:t>
            </a:r>
            <a:r>
              <a:rPr lang="en-US" sz="1800" dirty="0"/>
              <a:t> (solid), </a:t>
            </a:r>
            <a:r>
              <a:rPr lang="en-US" sz="1800" dirty="0" err="1"/>
              <a:t>aMC@NLO+Pythia</a:t>
            </a:r>
            <a:r>
              <a:rPr lang="en-US" sz="1800" dirty="0"/>
              <a:t> (dotted), and </a:t>
            </a:r>
            <a:r>
              <a:rPr lang="en-US" sz="1800" dirty="0" err="1"/>
              <a:t>CompHEP</a:t>
            </a:r>
            <a:r>
              <a:rPr lang="en-US" sz="1800" dirty="0"/>
              <a:t> (dashed)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243" y="2836541"/>
            <a:ext cx="3194055" cy="3099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53" y="2936470"/>
            <a:ext cx="3079511" cy="29997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16268" y="6049596"/>
            <a:ext cx="2643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CMS PAS TOP-14-004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64247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W-helicity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74343"/>
            <a:ext cx="8503920" cy="421658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Going further than cross section measurements → measurement </a:t>
            </a:r>
            <a:r>
              <a:rPr lang="en-US" sz="1800" dirty="0" smtClean="0"/>
              <a:t>of the W-helicity </a:t>
            </a:r>
            <a:r>
              <a:rPr lang="en-US" sz="1800" dirty="0" smtClean="0"/>
              <a:t>fractions</a:t>
            </a:r>
          </a:p>
          <a:p>
            <a:r>
              <a:rPr lang="en-US" sz="1800" dirty="0" smtClean="0"/>
              <a:t>Exact </a:t>
            </a:r>
            <a:r>
              <a:rPr lang="en-US" sz="1800" dirty="0" smtClean="0"/>
              <a:t>same selection </a:t>
            </a:r>
            <a:r>
              <a:rPr lang="en-US" sz="1800" dirty="0"/>
              <a:t>and background estimation as the standard t-channel inclusive cross section measurement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548400" y="5167981"/>
            <a:ext cx="3649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October 2014</a:t>
            </a:r>
          </a:p>
          <a:p>
            <a:pPr algn="ctr"/>
            <a:r>
              <a:rPr lang="en-US" dirty="0"/>
              <a:t>JHEP 01 (2015) </a:t>
            </a:r>
            <a:r>
              <a:rPr lang="en-US" dirty="0" smtClean="0"/>
              <a:t>053, </a:t>
            </a:r>
            <a:r>
              <a:rPr lang="en-US" dirty="0" smtClean="0">
                <a:hlinkClick r:id="rId2"/>
              </a:rPr>
              <a:t>arXiv:1410.1154</a:t>
            </a:r>
            <a:endParaRPr lang="en-US" dirty="0" smtClean="0"/>
          </a:p>
          <a:p>
            <a:pPr algn="ctr"/>
            <a:r>
              <a:rPr lang="en-US" b="1" dirty="0" smtClean="0"/>
              <a:t>W </a:t>
            </a:r>
            <a:r>
              <a:rPr lang="en-US" b="1" dirty="0"/>
              <a:t>boson helicity in </a:t>
            </a:r>
            <a:r>
              <a:rPr lang="en-US" b="1" dirty="0" smtClean="0"/>
              <a:t>t-channel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0253"/>
          <a:stretch/>
        </p:blipFill>
        <p:spPr>
          <a:xfrm>
            <a:off x="648183" y="3051576"/>
            <a:ext cx="3376838" cy="3178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65007" y="3390450"/>
            <a:ext cx="3733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80FF"/>
                </a:solidFill>
              </a:rPr>
              <a:t>θ</a:t>
            </a:r>
            <a:r>
              <a:rPr lang="en-US" b="1" dirty="0">
                <a:solidFill>
                  <a:schemeClr val="accent6"/>
                </a:solidFill>
              </a:rPr>
              <a:t>*:</a:t>
            </a:r>
            <a:r>
              <a:rPr lang="en-US" dirty="0"/>
              <a:t>  angle between the W boson  in the </a:t>
            </a:r>
            <a:r>
              <a:rPr lang="en-US" dirty="0" smtClean="0"/>
              <a:t>top </a:t>
            </a:r>
            <a:r>
              <a:rPr lang="en-US" dirty="0"/>
              <a:t>rest frame and the </a:t>
            </a:r>
            <a:r>
              <a:rPr lang="en-US" dirty="0" smtClean="0"/>
              <a:t>lepton in </a:t>
            </a:r>
            <a:r>
              <a:rPr lang="en-US" dirty="0"/>
              <a:t>the W rest frame → related to the W-helicity fractions </a:t>
            </a:r>
            <a:r>
              <a:rPr lang="en-US" b="1" dirty="0"/>
              <a:t>(F</a:t>
            </a:r>
            <a:r>
              <a:rPr lang="en-US" b="1" baseline="-25000" dirty="0"/>
              <a:t>0</a:t>
            </a:r>
            <a:r>
              <a:rPr lang="en-US" b="1" dirty="0"/>
              <a:t>, F</a:t>
            </a:r>
            <a:r>
              <a:rPr lang="en-US" b="1" baseline="-25000" dirty="0"/>
              <a:t>L</a:t>
            </a:r>
            <a:r>
              <a:rPr lang="en-US" b="1" dirty="0"/>
              <a:t>, F</a:t>
            </a:r>
            <a:r>
              <a:rPr lang="en-US" b="1" baseline="-25000" dirty="0"/>
              <a:t>R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954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W-</a:t>
            </a:r>
            <a:r>
              <a:rPr lang="en-US" dirty="0" smtClean="0"/>
              <a:t>helicity (II)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599335"/>
              </p:ext>
            </p:extLst>
          </p:nvPr>
        </p:nvGraphicFramePr>
        <p:xfrm>
          <a:off x="1336514" y="1408701"/>
          <a:ext cx="6682114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6447"/>
                <a:gridCol w="3975667"/>
              </a:tblGrid>
              <a:tr h="3024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Theory prediction (NNLO)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Measured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8309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L</a:t>
                      </a:r>
                      <a:r>
                        <a:rPr kumimoji="0" lang="en-US" sz="1800" kern="1200" baseline="0" dirty="0" smtClean="0"/>
                        <a:t> = 0.311 ± 0.005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R</a:t>
                      </a:r>
                      <a:r>
                        <a:rPr kumimoji="0" lang="en-US" sz="1800" kern="1200" baseline="0" dirty="0" smtClean="0"/>
                        <a:t> = 0.0017 ± 0.0001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0</a:t>
                      </a:r>
                      <a:r>
                        <a:rPr kumimoji="0" lang="en-US" sz="1800" kern="1200" baseline="0" dirty="0" smtClean="0"/>
                        <a:t> = 0.687 ± 0.005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>
                          <a:hlinkClick r:id="rId2"/>
                        </a:rPr>
                        <a:t>PRD 81, 111503(R) (2010)</a:t>
                      </a:r>
                      <a:endParaRPr lang="en-US" sz="1800" dirty="0" smtClean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L</a:t>
                      </a:r>
                      <a:r>
                        <a:rPr kumimoji="0" lang="en-US" sz="1800" kern="1200" baseline="0" dirty="0" smtClean="0"/>
                        <a:t> = 0.298 ± 0.028 (stat) ± 0.032 (</a:t>
                      </a:r>
                      <a:r>
                        <a:rPr kumimoji="0" lang="en-US" sz="1800" kern="1200" baseline="0" dirty="0" err="1" smtClean="0"/>
                        <a:t>syst</a:t>
                      </a:r>
                      <a:r>
                        <a:rPr kumimoji="0" lang="en-US" sz="1800" kern="1200" baseline="0" dirty="0" smtClean="0"/>
                        <a:t>)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R</a:t>
                      </a:r>
                      <a:r>
                        <a:rPr kumimoji="0" lang="en-US" sz="1800" kern="1200" baseline="0" dirty="0" smtClean="0"/>
                        <a:t> = -0.018 ± 0.019 (stat) ± 0.011 (</a:t>
                      </a:r>
                      <a:r>
                        <a:rPr kumimoji="0" lang="en-US" sz="1800" kern="1200" baseline="0" dirty="0" err="1" smtClean="0"/>
                        <a:t>syst</a:t>
                      </a:r>
                      <a:r>
                        <a:rPr kumimoji="0" lang="en-US" sz="1800" kern="1200" baseline="0" dirty="0" smtClean="0"/>
                        <a:t>)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0</a:t>
                      </a:r>
                      <a:r>
                        <a:rPr kumimoji="0" lang="en-US" sz="1800" kern="1200" baseline="0" dirty="0" smtClean="0"/>
                        <a:t> = 0.720 ± 0.039 (stat) ± 0.037 (</a:t>
                      </a:r>
                      <a:r>
                        <a:rPr kumimoji="0" lang="en-US" sz="1800" kern="1200" baseline="0" dirty="0" err="1" smtClean="0"/>
                        <a:t>syst</a:t>
                      </a:r>
                      <a:r>
                        <a:rPr kumimoji="0" lang="en-US" sz="1800" kern="1200" baseline="0" dirty="0" smtClean="0"/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548400" y="5167981"/>
            <a:ext cx="3649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October 2014</a:t>
            </a:r>
          </a:p>
          <a:p>
            <a:pPr algn="ctr"/>
            <a:r>
              <a:rPr lang="en-US" dirty="0"/>
              <a:t>JHEP 01 (2015) </a:t>
            </a:r>
            <a:r>
              <a:rPr lang="en-US" dirty="0" smtClean="0"/>
              <a:t>053, </a:t>
            </a:r>
            <a:r>
              <a:rPr lang="en-US" dirty="0" smtClean="0">
                <a:hlinkClick r:id="rId3"/>
              </a:rPr>
              <a:t>arXiv:1410.1154</a:t>
            </a:r>
            <a:endParaRPr lang="en-US" dirty="0" smtClean="0"/>
          </a:p>
          <a:p>
            <a:pPr algn="ctr"/>
            <a:r>
              <a:rPr lang="en-US" b="1" dirty="0" smtClean="0"/>
              <a:t>W </a:t>
            </a:r>
            <a:r>
              <a:rPr lang="en-US" b="1" dirty="0"/>
              <a:t>boson helicity in </a:t>
            </a:r>
            <a:r>
              <a:rPr lang="en-US" b="1" dirty="0" smtClean="0"/>
              <a:t>t-channel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548401" y="3535184"/>
            <a:ext cx="338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the helicity fractions measured → exclude </a:t>
            </a:r>
            <a:r>
              <a:rPr lang="en-US" dirty="0"/>
              <a:t>the tensor terms of the </a:t>
            </a:r>
            <a:r>
              <a:rPr lang="en-US" dirty="0" err="1"/>
              <a:t>tWb</a:t>
            </a:r>
            <a:r>
              <a:rPr lang="en-US" dirty="0"/>
              <a:t> anomalous couplings, </a:t>
            </a:r>
            <a:r>
              <a:rPr lang="en-US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dirty="0" err="1" smtClean="0"/>
              <a:t>g</a:t>
            </a:r>
            <a:r>
              <a:rPr lang="en-US" baseline="-25000" dirty="0" err="1" smtClean="0"/>
              <a:t>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21" y="3074105"/>
            <a:ext cx="3331391" cy="33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9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top </a:t>
            </a:r>
            <a:r>
              <a:rPr lang="en-US" dirty="0" smtClean="0"/>
              <a:t>polarization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83758"/>
            <a:ext cx="8503920" cy="2411809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cs typeface="Cambria"/>
              </a:rPr>
              <a:t>Single </a:t>
            </a:r>
            <a:r>
              <a:rPr lang="en-US" sz="1800" b="1" dirty="0">
                <a:cs typeface="Cambria"/>
              </a:rPr>
              <a:t>top </a:t>
            </a:r>
            <a:r>
              <a:rPr lang="en-US" sz="1800" b="1" dirty="0" smtClean="0">
                <a:cs typeface="Cambria"/>
              </a:rPr>
              <a:t>quarks are highly </a:t>
            </a:r>
            <a:r>
              <a:rPr lang="en-US" sz="1800" b="1" dirty="0">
                <a:cs typeface="Cambria"/>
              </a:rPr>
              <a:t>polarized</a:t>
            </a:r>
            <a:r>
              <a:rPr lang="en-US" sz="1800" dirty="0">
                <a:cs typeface="Cambria"/>
              </a:rPr>
              <a:t>, spin aligned with the recoiling light jet</a:t>
            </a:r>
          </a:p>
          <a:p>
            <a:r>
              <a:rPr lang="en-US" sz="1800" dirty="0" smtClean="0">
                <a:solidFill>
                  <a:srgbClr val="0080FF"/>
                </a:solidFill>
                <a:cs typeface="Cambria"/>
              </a:rPr>
              <a:t>The top quark polarization relates to the spin </a:t>
            </a:r>
            <a:r>
              <a:rPr lang="en-US" sz="1800" dirty="0" smtClean="0">
                <a:solidFill>
                  <a:srgbClr val="0080FF"/>
                </a:solidFill>
                <a:cs typeface="Cambria"/>
              </a:rPr>
              <a:t>asymmetry</a:t>
            </a:r>
          </a:p>
          <a:p>
            <a:endParaRPr lang="en-US" sz="1800" dirty="0" smtClean="0">
              <a:solidFill>
                <a:srgbClr val="0080FF"/>
              </a:solidFill>
              <a:cs typeface="Cambria"/>
            </a:endParaRPr>
          </a:p>
          <a:p>
            <a:r>
              <a:rPr lang="en-US" sz="1800" dirty="0" smtClean="0">
                <a:cs typeface="Cambria"/>
              </a:rPr>
              <a:t>Which </a:t>
            </a:r>
            <a:r>
              <a:rPr lang="en-US" sz="1800" dirty="0" smtClean="0">
                <a:cs typeface="Cambria"/>
              </a:rPr>
              <a:t>can be extracted from </a:t>
            </a:r>
            <a:r>
              <a:rPr lang="en-US" sz="1800" dirty="0" smtClean="0">
                <a:cs typeface="Cambria"/>
              </a:rPr>
              <a:t>the </a:t>
            </a:r>
            <a:r>
              <a:rPr lang="en-US" sz="1800" b="1" dirty="0" err="1" smtClean="0">
                <a:latin typeface="Cambria"/>
                <a:cs typeface="Cambria"/>
              </a:rPr>
              <a:t>cosθ</a:t>
            </a:r>
            <a:r>
              <a:rPr lang="en-US" sz="1800" b="1" dirty="0">
                <a:latin typeface="Cambria"/>
                <a:cs typeface="Cambria"/>
              </a:rPr>
              <a:t>*</a:t>
            </a:r>
            <a:r>
              <a:rPr lang="en-US" sz="1800" b="1" baseline="-25000" dirty="0">
                <a:latin typeface="Cambria"/>
                <a:cs typeface="Cambria"/>
              </a:rPr>
              <a:t>l</a:t>
            </a:r>
            <a:r>
              <a:rPr lang="en-US" sz="1800" b="1" baseline="-25000" dirty="0">
                <a:cs typeface="Cambria"/>
              </a:rPr>
              <a:t> </a:t>
            </a:r>
            <a:r>
              <a:rPr lang="en-US" sz="1800" b="1" dirty="0" smtClean="0">
                <a:cs typeface="Cambria"/>
              </a:rPr>
              <a:t>distribution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634" y="1995918"/>
            <a:ext cx="1531408" cy="715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241" y="2946442"/>
            <a:ext cx="4293657" cy="7408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99" y="3740207"/>
            <a:ext cx="3237193" cy="23675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8271" y="3740207"/>
            <a:ext cx="3287401" cy="23441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71560" y="5482092"/>
            <a:ext cx="19477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  <a:cs typeface="Cambria"/>
              </a:rPr>
              <a:t>August 2013</a:t>
            </a:r>
            <a:endParaRPr lang="en-US" sz="1600" dirty="0" smtClean="0">
              <a:solidFill>
                <a:schemeClr val="accent4"/>
              </a:solidFill>
              <a:cs typeface="Cambria"/>
              <a:hlinkClick r:id="rId6"/>
            </a:endParaRPr>
          </a:p>
          <a:p>
            <a:pPr algn="ctr"/>
            <a:r>
              <a:rPr lang="en-US" sz="1600" dirty="0" smtClean="0">
                <a:cs typeface="Cambria"/>
                <a:hlinkClick r:id="rId6"/>
              </a:rPr>
              <a:t>CMS-PAS-TOP-13-001</a:t>
            </a:r>
            <a:endParaRPr lang="en-US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852318" y="4962880"/>
            <a:ext cx="16320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46906" y="4131883"/>
            <a:ext cx="17374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BDT is used to get a t-channel enriched sample</a:t>
            </a:r>
          </a:p>
        </p:txBody>
      </p:sp>
    </p:spTree>
    <p:extLst>
      <p:ext uri="{BB962C8B-B14F-4D97-AF65-F5344CB8AC3E}">
        <p14:creationId xmlns:p14="http://schemas.microsoft.com/office/powerpoint/2010/main" val="141340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top </a:t>
            </a:r>
            <a:r>
              <a:rPr lang="en-US" dirty="0" smtClean="0"/>
              <a:t>polarization (II)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18996" y="5320165"/>
            <a:ext cx="19477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  <a:cs typeface="Cambria"/>
              </a:rPr>
              <a:t>August 2013</a:t>
            </a:r>
            <a:endParaRPr lang="en-US" sz="1600" dirty="0" smtClean="0">
              <a:solidFill>
                <a:schemeClr val="accent4"/>
              </a:solidFill>
              <a:cs typeface="Cambria"/>
              <a:hlinkClick r:id="rId2"/>
            </a:endParaRPr>
          </a:p>
          <a:p>
            <a:pPr algn="ctr"/>
            <a:r>
              <a:rPr lang="en-US" sz="1600" dirty="0" smtClean="0">
                <a:cs typeface="Cambria"/>
                <a:hlinkClick r:id="rId2"/>
              </a:rPr>
              <a:t>CMS-PAS-TOP-13-001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53" y="1910863"/>
            <a:ext cx="6668543" cy="3238222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100334"/>
              </p:ext>
            </p:extLst>
          </p:nvPr>
        </p:nvGraphicFramePr>
        <p:xfrm>
          <a:off x="1449329" y="5130520"/>
          <a:ext cx="4660974" cy="94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09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lang="en-US" sz="1600" b="1" baseline="-25000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l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=0.41±0.06(stat.)±0.16(syst.)</a:t>
                      </a:r>
                    </a:p>
                    <a:p>
                      <a:pPr algn="ctr"/>
                      <a:r>
                        <a:rPr lang="en-US" sz="1600" b="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kumimoji="0" lang="en-US" sz="1600" b="0" kern="1200" baseline="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SM expectation 0.44)</a:t>
                      </a:r>
                      <a:endParaRPr lang="en-US" sz="1600" b="0" dirty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P</a:t>
                      </a:r>
                      <a:r>
                        <a:rPr lang="en-US" sz="1600" b="1" baseline="-25000" dirty="0" err="1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=0.82±0.12(stat.)±0.32(syst.)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43001" y="2142486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µ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84147" y="2132766"/>
            <a:ext cx="30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2822" y="1525239"/>
            <a:ext cx="68660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Asymmetry and polarization are obtained from the </a:t>
            </a:r>
            <a:r>
              <a:rPr lang="en-US" sz="1600" b="1" dirty="0" smtClean="0"/>
              <a:t>unfolded</a:t>
            </a:r>
            <a:r>
              <a:rPr lang="en-US" sz="1600" dirty="0" smtClean="0"/>
              <a:t> distributions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012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Search for FCNC and Anomalous Couplings</a:t>
            </a:r>
            <a:endParaRPr lang="en-US" cap="none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9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</a:t>
            </a:r>
            <a:r>
              <a:rPr lang="en-US" dirty="0" err="1" smtClean="0"/>
              <a:t>tZq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Limits on anomalous </a:t>
            </a:r>
            <a:r>
              <a:rPr lang="en-US" sz="1800" dirty="0" err="1" smtClean="0"/>
              <a:t>Wtb</a:t>
            </a:r>
            <a:r>
              <a:rPr lang="en-US" sz="1800" dirty="0" smtClean="0"/>
              <a:t> couplings can be extracted from SM measurements (W-helicity fractions, top polarization) → Dedicated analysis searching for </a:t>
            </a:r>
            <a:r>
              <a:rPr lang="en-US" sz="1800" dirty="0" smtClean="0">
                <a:solidFill>
                  <a:srgbClr val="3366FF"/>
                </a:solidFill>
              </a:rPr>
              <a:t>deviations </a:t>
            </a:r>
            <a:r>
              <a:rPr lang="en-US" sz="1800" dirty="0" smtClean="0"/>
              <a:t>from the SM </a:t>
            </a:r>
            <a:r>
              <a:rPr lang="en-US" sz="1800" dirty="0" smtClean="0"/>
              <a:t>are also in </a:t>
            </a:r>
            <a:r>
              <a:rPr lang="en-US" sz="1800" dirty="0" smtClean="0"/>
              <a:t>place in single top signatures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68" y="3617253"/>
            <a:ext cx="3412417" cy="274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5595" y="2926770"/>
            <a:ext cx="446007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FCNC </a:t>
            </a:r>
            <a:r>
              <a:rPr lang="en-US" b="1" dirty="0" err="1" smtClean="0">
                <a:solidFill>
                  <a:schemeClr val="accent6"/>
                </a:solidFill>
              </a:rPr>
              <a:t>tZq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Three-lepton signature, </a:t>
            </a:r>
            <a:r>
              <a:rPr lang="en-US" dirty="0" smtClean="0">
                <a:cs typeface="Cambria"/>
              </a:rPr>
              <a:t>7TeV</a:t>
            </a:r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cs typeface="Cambria"/>
              </a:rPr>
              <a:t>BDT </a:t>
            </a:r>
            <a:r>
              <a:rPr lang="en-US" dirty="0">
                <a:cs typeface="Cambria"/>
              </a:rPr>
              <a:t>(gut, </a:t>
            </a:r>
            <a:r>
              <a:rPr lang="en-US" dirty="0" err="1">
                <a:cs typeface="Cambria"/>
              </a:rPr>
              <a:t>gct</a:t>
            </a:r>
            <a:r>
              <a:rPr lang="en-US" dirty="0">
                <a:cs typeface="Cambria"/>
              </a:rPr>
              <a:t>, </a:t>
            </a:r>
            <a:r>
              <a:rPr lang="en-US" dirty="0" err="1">
                <a:cs typeface="Cambria"/>
              </a:rPr>
              <a:t>Zut</a:t>
            </a:r>
            <a:r>
              <a:rPr lang="en-US" dirty="0">
                <a:cs typeface="Cambria"/>
              </a:rPr>
              <a:t>, </a:t>
            </a:r>
            <a:r>
              <a:rPr lang="en-US" dirty="0" err="1">
                <a:cs typeface="Cambria"/>
              </a:rPr>
              <a:t>Zct</a:t>
            </a:r>
            <a:r>
              <a:rPr lang="en-US" dirty="0">
                <a:cs typeface="Cambria"/>
              </a:rPr>
              <a:t>) </a:t>
            </a:r>
            <a:endParaRPr lang="en-US" dirty="0" smtClean="0">
              <a:cs typeface="Cambria"/>
            </a:endParaRPr>
          </a:p>
          <a:p>
            <a:r>
              <a:rPr lang="en-US" dirty="0" smtClean="0">
                <a:cs typeface="Cambria"/>
              </a:rPr>
              <a:t>Simulated samples with different scenarios</a:t>
            </a:r>
            <a:endParaRPr lang="en-US" dirty="0" smtClean="0">
              <a:cs typeface="Cambria"/>
            </a:endParaRPr>
          </a:p>
          <a:p>
            <a:r>
              <a:rPr lang="en-US" dirty="0" smtClean="0">
                <a:cs typeface="Cambria"/>
              </a:rPr>
              <a:t>No excess → Limits on </a:t>
            </a:r>
            <a:r>
              <a:rPr lang="en-US" dirty="0">
                <a:cs typeface="Cambria"/>
              </a:rPr>
              <a:t>couplings and branching fractions 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067" y="2637102"/>
            <a:ext cx="3494972" cy="10910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18888" y="2211042"/>
            <a:ext cx="4228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July 2013</a:t>
            </a:r>
            <a:r>
              <a:rPr lang="en-US" dirty="0">
                <a:cs typeface="Cambria"/>
              </a:rPr>
              <a:t> </a:t>
            </a:r>
            <a:endParaRPr lang="en-US" dirty="0" smtClean="0">
              <a:cs typeface="Cambria"/>
            </a:endParaRPr>
          </a:p>
          <a:p>
            <a:pPr algn="ctr"/>
            <a:r>
              <a:rPr lang="en-US" dirty="0" smtClean="0">
                <a:cs typeface="Cambria"/>
                <a:hlinkClick r:id="rId4"/>
              </a:rPr>
              <a:t>CMS</a:t>
            </a:r>
            <a:r>
              <a:rPr lang="en-US" dirty="0">
                <a:cs typeface="Cambria"/>
                <a:hlinkClick r:id="rId4"/>
              </a:rPr>
              <a:t>-PAS-TOP-12-</a:t>
            </a:r>
            <a:r>
              <a:rPr lang="en-US" dirty="0" smtClean="0">
                <a:cs typeface="Cambria"/>
                <a:hlinkClick r:id="rId4"/>
              </a:rPr>
              <a:t>021</a:t>
            </a:r>
            <a:endParaRPr lang="en-US" dirty="0">
              <a:cs typeface="Cambri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55" y="4895489"/>
            <a:ext cx="4525617" cy="14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2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</a:t>
            </a:r>
            <a:r>
              <a:rPr lang="en-US" dirty="0" err="1" smtClean="0"/>
              <a:t>tγ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5690627" cy="4572000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Preliminary result from Spring last year </a:t>
            </a:r>
          </a:p>
          <a:p>
            <a:r>
              <a:rPr lang="en-US" sz="1800" b="1" dirty="0" err="1">
                <a:solidFill>
                  <a:srgbClr val="0080FF"/>
                </a:solidFill>
              </a:rPr>
              <a:t>t</a:t>
            </a:r>
            <a:r>
              <a:rPr lang="en-US" sz="1800" b="1" dirty="0" err="1" smtClean="0">
                <a:solidFill>
                  <a:srgbClr val="0080FF"/>
                </a:solidFill>
              </a:rPr>
              <a:t>qγ</a:t>
            </a:r>
            <a:r>
              <a:rPr lang="en-US" sz="1800" b="1" dirty="0" smtClean="0">
                <a:solidFill>
                  <a:srgbClr val="0080FF"/>
                </a:solidFill>
              </a:rPr>
              <a:t>, </a:t>
            </a:r>
            <a:r>
              <a:rPr lang="en-US" sz="1800" b="1" dirty="0" smtClean="0">
                <a:solidFill>
                  <a:srgbClr val="0080FF"/>
                </a:solidFill>
              </a:rPr>
              <a:t>single top produced in association with a photon</a:t>
            </a:r>
            <a:endParaRPr lang="en-US" sz="1800" b="1" dirty="0" smtClean="0">
              <a:solidFill>
                <a:srgbClr val="0080FF"/>
              </a:solidFill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Enhancement on </a:t>
            </a:r>
            <a:r>
              <a:rPr lang="en-US" sz="1800" dirty="0" err="1" smtClean="0">
                <a:solidFill>
                  <a:schemeClr val="tx1"/>
                </a:solidFill>
              </a:rPr>
              <a:t>t→u</a:t>
            </a:r>
            <a:r>
              <a:rPr lang="en-US" sz="1800" dirty="0" smtClean="0">
                <a:solidFill>
                  <a:schemeClr val="tx1"/>
                </a:solidFill>
              </a:rPr>
              <a:t>(c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  <a:r>
              <a:rPr lang="en-US" sz="1800" dirty="0" err="1" smtClean="0">
                <a:solidFill>
                  <a:schemeClr val="tx1"/>
                </a:solidFill>
              </a:rPr>
              <a:t>γ</a:t>
            </a:r>
            <a:r>
              <a:rPr lang="en-US" sz="1800" dirty="0" smtClean="0">
                <a:solidFill>
                  <a:schemeClr val="tx1"/>
                </a:solidFill>
              </a:rPr>
              <a:t> BR due to FCNC 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Samples with anomalous </a:t>
            </a:r>
            <a:r>
              <a:rPr lang="en-US" sz="1800" dirty="0" err="1" smtClean="0">
                <a:solidFill>
                  <a:schemeClr val="tx1"/>
                </a:solidFill>
              </a:rPr>
              <a:t>tuγ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tcγ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couplings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8TeV, µ </a:t>
            </a:r>
            <a:r>
              <a:rPr lang="en-US" sz="1800" dirty="0" smtClean="0">
                <a:solidFill>
                  <a:schemeClr val="tx1"/>
                </a:solidFill>
              </a:rPr>
              <a:t>only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Dedicated BDTs</a:t>
            </a:r>
          </a:p>
          <a:p>
            <a:pPr lvl="1"/>
            <a:r>
              <a:rPr lang="en-US" sz="1800" dirty="0" smtClean="0">
                <a:cs typeface="Cambria"/>
              </a:rPr>
              <a:t>No </a:t>
            </a:r>
            <a:r>
              <a:rPr lang="en-US" sz="1800" dirty="0">
                <a:cs typeface="Cambria"/>
              </a:rPr>
              <a:t>excess → Limits on </a:t>
            </a:r>
            <a:r>
              <a:rPr lang="en-US" sz="1800" dirty="0" smtClean="0">
                <a:cs typeface="Cambria"/>
              </a:rPr>
              <a:t>couplings </a:t>
            </a:r>
            <a:r>
              <a:rPr lang="en-US" sz="1800" dirty="0">
                <a:cs typeface="Cambria"/>
              </a:rPr>
              <a:t>and branching fractions </a:t>
            </a:r>
            <a:endParaRPr lang="en-US" sz="1800" b="1" dirty="0">
              <a:solidFill>
                <a:schemeClr val="accent4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16" y="2168380"/>
            <a:ext cx="3332954" cy="24594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8274" y="4103807"/>
            <a:ext cx="2918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 smtClean="0">
                <a:solidFill>
                  <a:schemeClr val="accent6"/>
                </a:solidFill>
              </a:rPr>
              <a:t>May 2014</a:t>
            </a:r>
            <a:endParaRPr lang="en-US" dirty="0" smtClean="0">
              <a:hlinkClick r:id="rId3"/>
            </a:endParaRPr>
          </a:p>
          <a:p>
            <a:pPr lvl="1" algn="ctr"/>
            <a:r>
              <a:rPr lang="en-US" dirty="0" smtClean="0">
                <a:hlinkClick r:id="rId3"/>
              </a:rPr>
              <a:t>CMS </a:t>
            </a:r>
            <a:r>
              <a:rPr lang="en-US" dirty="0">
                <a:hlinkClick r:id="rId3"/>
              </a:rPr>
              <a:t>PAS-TOP-14-</a:t>
            </a:r>
            <a:r>
              <a:rPr lang="en-US" dirty="0" smtClean="0">
                <a:hlinkClick r:id="rId3"/>
              </a:rPr>
              <a:t>003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071" y="4915319"/>
            <a:ext cx="1738884" cy="1344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79" y="4915319"/>
            <a:ext cx="6280997" cy="13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4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and AC in t-channel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00588"/>
            <a:ext cx="8503920" cy="2780385"/>
          </a:xfrm>
        </p:spPr>
        <p:txBody>
          <a:bodyPr>
            <a:noAutofit/>
          </a:bodyPr>
          <a:lstStyle/>
          <a:p>
            <a:r>
              <a:rPr lang="en-US" sz="1800" dirty="0" smtClean="0"/>
              <a:t>Another </a:t>
            </a:r>
            <a:r>
              <a:rPr lang="en-US" sz="1800" dirty="0" smtClean="0"/>
              <a:t>preliminary result </a:t>
            </a:r>
            <a:r>
              <a:rPr lang="en-US" sz="1800" dirty="0" smtClean="0"/>
              <a:t>from Spring last year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80FF"/>
                </a:solidFill>
              </a:rPr>
              <a:t>FCNC and anomalous couplings </a:t>
            </a:r>
            <a:r>
              <a:rPr lang="en-US" sz="1800" b="1" dirty="0">
                <a:solidFill>
                  <a:srgbClr val="0080FF"/>
                </a:solidFill>
              </a:rPr>
              <a:t>in t-channel </a:t>
            </a:r>
            <a:endParaRPr lang="en-US" sz="1800" b="1" dirty="0" smtClean="0">
              <a:solidFill>
                <a:srgbClr val="0080FF"/>
              </a:solidFill>
            </a:endParaRP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Anomalous </a:t>
            </a:r>
            <a:r>
              <a:rPr lang="en-US" sz="1800" dirty="0"/>
              <a:t>operators in the </a:t>
            </a:r>
            <a:r>
              <a:rPr lang="en-US" sz="1800" dirty="0" err="1" smtClean="0"/>
              <a:t>Wtb</a:t>
            </a:r>
            <a:r>
              <a:rPr lang="en-US" sz="1800" dirty="0" smtClean="0"/>
              <a:t> vertex </a:t>
            </a:r>
            <a:r>
              <a:rPr lang="en-US" sz="1800" dirty="0"/>
              <a:t>and </a:t>
            </a:r>
            <a:r>
              <a:rPr lang="en-US" sz="1800" dirty="0" err="1"/>
              <a:t>tcg</a:t>
            </a:r>
            <a:r>
              <a:rPr lang="en-US" sz="1800" dirty="0"/>
              <a:t>/tug FCNC </a:t>
            </a:r>
            <a:r>
              <a:rPr lang="en-US" sz="1800" dirty="0" smtClean="0"/>
              <a:t>couplings</a:t>
            </a: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>
                <a:solidFill>
                  <a:srgbClr val="000000"/>
                </a:solidFill>
              </a:rPr>
              <a:t>7TeV, </a:t>
            </a:r>
            <a:r>
              <a:rPr lang="en-US" sz="1800" dirty="0" smtClean="0">
                <a:solidFill>
                  <a:srgbClr val="000000"/>
                </a:solidFill>
              </a:rPr>
              <a:t>µ</a:t>
            </a:r>
            <a:endParaRPr lang="en-US" sz="1800" dirty="0"/>
          </a:p>
          <a:p>
            <a:pPr lvl="1"/>
            <a:r>
              <a:rPr lang="en-US" sz="1800" dirty="0" smtClean="0"/>
              <a:t>NN to </a:t>
            </a:r>
            <a:r>
              <a:rPr lang="en-US" sz="1800" dirty="0" smtClean="0"/>
              <a:t>separate </a:t>
            </a:r>
            <a:r>
              <a:rPr lang="en-US" sz="1800" dirty="0" smtClean="0"/>
              <a:t>different scenarios considered </a:t>
            </a:r>
            <a:r>
              <a:rPr lang="en-US" sz="1800" dirty="0" err="1" smtClean="0"/>
              <a:t>Vs</a:t>
            </a:r>
            <a:r>
              <a:rPr lang="en-US" sz="1800" dirty="0" smtClean="0"/>
              <a:t> SM</a:t>
            </a:r>
          </a:p>
          <a:p>
            <a:pPr lvl="1"/>
            <a:r>
              <a:rPr lang="en-US" sz="1800" dirty="0">
                <a:cs typeface="Cambria"/>
              </a:rPr>
              <a:t>No excess → Limits on couplings and branching fractions </a:t>
            </a:r>
            <a:endParaRPr lang="en-US" sz="1800" b="1" dirty="0">
              <a:solidFill>
                <a:schemeClr val="accent4"/>
              </a:solidFill>
            </a:endParaRPr>
          </a:p>
          <a:p>
            <a:pPr lvl="1"/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50583" y="1419467"/>
            <a:ext cx="3378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 smtClean="0">
                <a:solidFill>
                  <a:schemeClr val="accent6"/>
                </a:solidFill>
              </a:rPr>
              <a:t>May 2014</a:t>
            </a:r>
            <a:endParaRPr lang="en-US" dirty="0" smtClean="0">
              <a:solidFill>
                <a:schemeClr val="accent6"/>
              </a:solidFill>
              <a:hlinkClick r:id="rId2"/>
            </a:endParaRPr>
          </a:p>
          <a:p>
            <a:pPr lvl="1" algn="ctr"/>
            <a:r>
              <a:rPr lang="en-US" dirty="0" smtClean="0">
                <a:solidFill>
                  <a:schemeClr val="accent6"/>
                </a:solidFill>
                <a:hlinkClick r:id="rId2"/>
              </a:rPr>
              <a:t>CMS </a:t>
            </a:r>
            <a:r>
              <a:rPr lang="en-US" dirty="0">
                <a:solidFill>
                  <a:schemeClr val="accent6"/>
                </a:solidFill>
                <a:hlinkClick r:id="rId2"/>
              </a:rPr>
              <a:t>PAS-TOP-14-</a:t>
            </a:r>
            <a:r>
              <a:rPr lang="en-US" dirty="0" smtClean="0">
                <a:solidFill>
                  <a:schemeClr val="accent6"/>
                </a:solidFill>
                <a:hlinkClick r:id="rId2"/>
              </a:rPr>
              <a:t>007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610" b="4497"/>
          <a:stretch/>
        </p:blipFill>
        <p:spPr>
          <a:xfrm>
            <a:off x="186742" y="3624969"/>
            <a:ext cx="8790034" cy="27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Explore unusual single top signatures</a:t>
            </a:r>
            <a:endParaRPr lang="en-US" cap="none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0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quarks at the LHC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4955593" cy="457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At the </a:t>
            </a:r>
            <a:r>
              <a:rPr lang="en-US" sz="2000" b="1" dirty="0" smtClean="0"/>
              <a:t>LHC,</a:t>
            </a:r>
            <a:r>
              <a:rPr lang="en-US" sz="2000" dirty="0" smtClean="0"/>
              <a:t> top quarks are  produced at a </a:t>
            </a:r>
            <a:r>
              <a:rPr lang="en-US" sz="2000" b="1" dirty="0" smtClean="0">
                <a:solidFill>
                  <a:srgbClr val="0080FF"/>
                </a:solidFill>
              </a:rPr>
              <a:t>very high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68" y="1349070"/>
            <a:ext cx="3509910" cy="488140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92012"/>
              </p:ext>
            </p:extLst>
          </p:nvPr>
        </p:nvGraphicFramePr>
        <p:xfrm>
          <a:off x="551485" y="3960302"/>
          <a:ext cx="3810204" cy="1562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379"/>
                <a:gridCol w="2158825"/>
              </a:tblGrid>
              <a:tr h="20215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 smtClean="0"/>
                        <a:t>x</a:t>
                      </a:r>
                      <a:r>
                        <a:rPr lang="en-US" sz="1400" baseline="0" dirty="0" smtClean="0"/>
                        <a:t>-sec (pb)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ttbar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36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Tevatron</a:t>
                      </a:r>
                      <a:r>
                        <a:rPr lang="en-US" sz="1400" dirty="0" smtClean="0"/>
                        <a:t> (1.96TeV)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kumimoji="0" lang="en-US" sz="1400" kern="1200" dirty="0" smtClean="0"/>
                        <a:t>7.08 </a:t>
                      </a:r>
                      <a:r>
                        <a:rPr kumimoji="0" lang="en-US" sz="1400" kern="1200" dirty="0" smtClean="0"/>
                        <a:t>approx</a:t>
                      </a:r>
                      <a:r>
                        <a:rPr kumimoji="0" lang="en-US" sz="1400" kern="1200" dirty="0" smtClean="0"/>
                        <a:t>. NNLO</a:t>
                      </a:r>
                      <a:endParaRPr kumimoji="0" lang="en-U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021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@ 7TeV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177.31 </a:t>
                      </a:r>
                      <a:r>
                        <a:rPr lang="en-US" sz="1400" dirty="0" smtClean="0"/>
                        <a:t>NNLO+NNLL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021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@ 8TeV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252.89 </a:t>
                      </a:r>
                      <a:r>
                        <a:rPr lang="en-US" sz="1400" dirty="0" smtClean="0"/>
                        <a:t>NNLO+NNLL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0215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LHC @ 13TeV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831.76 NNLO+NNLL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1336" y="5716061"/>
            <a:ext cx="33709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“The LHC is a top quark factory!”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b="19501"/>
          <a:stretch>
            <a:fillRect/>
          </a:stretch>
        </p:blipFill>
        <p:spPr>
          <a:xfrm>
            <a:off x="590731" y="2382716"/>
            <a:ext cx="4490340" cy="10416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0506" y="3510795"/>
            <a:ext cx="4658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Main mode: </a:t>
            </a:r>
            <a:r>
              <a:rPr lang="en-US" b="1" dirty="0" smtClean="0"/>
              <a:t>ttbar pairs</a:t>
            </a:r>
            <a:r>
              <a:rPr lang="en-US" dirty="0" smtClean="0"/>
              <a:t>, via </a:t>
            </a:r>
            <a:r>
              <a:rPr lang="en-US" b="1" dirty="0" smtClean="0">
                <a:solidFill>
                  <a:srgbClr val="749805"/>
                </a:solidFill>
              </a:rPr>
              <a:t>strong interaction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60785" y="5255819"/>
            <a:ext cx="805800" cy="1086754"/>
            <a:chOff x="132894" y="4415702"/>
            <a:chExt cx="1469218" cy="199841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94" y="4415702"/>
              <a:ext cx="1469218" cy="199841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11423" y="4496161"/>
              <a:ext cx="454183" cy="56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6684" y="4657282"/>
              <a:ext cx="454183" cy="56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3395" y="4424192"/>
              <a:ext cx="454183" cy="56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1014" y="4628389"/>
              <a:ext cx="454183" cy="56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</a:t>
              </a:r>
              <a:endParaRPr lang="en-US" sz="1400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5003922" y="2075492"/>
            <a:ext cx="2615794" cy="21847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02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31463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chemeClr val="accent6"/>
                </a:solidFill>
              </a:rPr>
              <a:t>single top + Higgs (complementary to </a:t>
            </a:r>
            <a:r>
              <a:rPr lang="en-US" sz="1800" b="1" dirty="0" err="1" smtClean="0">
                <a:solidFill>
                  <a:schemeClr val="accent6"/>
                </a:solidFill>
              </a:rPr>
              <a:t>ttH</a:t>
            </a:r>
            <a:r>
              <a:rPr lang="en-US" sz="1800" b="1" dirty="0" smtClean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sz="1800" dirty="0" err="1"/>
              <a:t>tH</a:t>
            </a:r>
            <a:r>
              <a:rPr lang="en-US" sz="1800" dirty="0"/>
              <a:t> production highly suppressed in the </a:t>
            </a:r>
            <a:r>
              <a:rPr lang="en-US" sz="1800" dirty="0" smtClean="0"/>
              <a:t>SM</a:t>
            </a:r>
          </a:p>
          <a:p>
            <a:pPr lvl="1"/>
            <a:r>
              <a:rPr lang="en-US" sz="1800" dirty="0" smtClean="0"/>
              <a:t>If </a:t>
            </a:r>
            <a:r>
              <a:rPr lang="en-US" sz="1800" dirty="0"/>
              <a:t>top Higgs Yukawa coupling is negative  </a:t>
            </a:r>
            <a:r>
              <a:rPr lang="en-US" sz="1800" dirty="0" smtClean="0"/>
              <a:t>→ enhanced</a:t>
            </a:r>
          </a:p>
          <a:p>
            <a:pPr lvl="1"/>
            <a:r>
              <a:rPr lang="en-US" sz="1800" dirty="0"/>
              <a:t>Several decays </a:t>
            </a:r>
            <a:r>
              <a:rPr lang="en-US" sz="1800" dirty="0" smtClean="0"/>
              <a:t>investigated, more to come, all preliminary</a:t>
            </a:r>
          </a:p>
          <a:p>
            <a:pPr lvl="2"/>
            <a:r>
              <a:rPr lang="en-US" sz="1600" dirty="0" smtClean="0"/>
              <a:t>Need Run-2 to become sensitive</a:t>
            </a:r>
            <a:endParaRPr lang="en-US" sz="1600" dirty="0"/>
          </a:p>
          <a:p>
            <a:pPr lvl="1"/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27" y="1467697"/>
            <a:ext cx="2447645" cy="990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Top+ Higgs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0590" y="6369883"/>
            <a:ext cx="3581400" cy="365760"/>
          </a:xfrm>
        </p:spPr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38" y="3877892"/>
            <a:ext cx="3175662" cy="24783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2039" y="3159498"/>
            <a:ext cx="18999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accent6"/>
                </a:solidFill>
              </a:rPr>
              <a:t>tH</a:t>
            </a:r>
            <a:r>
              <a:rPr lang="en-US" sz="1600" b="1" dirty="0" smtClean="0">
                <a:solidFill>
                  <a:schemeClr val="accent6"/>
                </a:solidFill>
              </a:rPr>
              <a:t>, </a:t>
            </a:r>
            <a:r>
              <a:rPr lang="en-US" sz="1600" b="1" dirty="0" err="1" smtClean="0">
                <a:solidFill>
                  <a:schemeClr val="accent6"/>
                </a:solidFill>
              </a:rPr>
              <a:t>H→γγ</a:t>
            </a:r>
            <a:endParaRPr lang="en-US" sz="1600" b="1" dirty="0">
              <a:solidFill>
                <a:schemeClr val="accent6"/>
              </a:solidFill>
            </a:endParaRPr>
          </a:p>
          <a:p>
            <a:pPr algn="ctr"/>
            <a:r>
              <a:rPr lang="en-US" sz="1600" dirty="0">
                <a:hlinkClick r:id="rId4"/>
              </a:rPr>
              <a:t>CMS PAS-HIG-14-001</a:t>
            </a:r>
            <a:endParaRPr lang="en-US" sz="1600" dirty="0"/>
          </a:p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(March 2013)</a:t>
            </a:r>
          </a:p>
          <a:p>
            <a:pPr algn="ctr"/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89" y="3986308"/>
            <a:ext cx="2431292" cy="23562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42932" y="3165599"/>
            <a:ext cx="19017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/>
                </a:solidFill>
              </a:rPr>
              <a:t>tH, H→bb</a:t>
            </a:r>
            <a:endParaRPr lang="en-US" sz="1600" b="1" dirty="0" smtClean="0">
              <a:solidFill>
                <a:schemeClr val="accent6"/>
              </a:solidFill>
              <a:hlinkClick r:id="rId6"/>
            </a:endParaRPr>
          </a:p>
          <a:p>
            <a:pPr algn="ctr"/>
            <a:r>
              <a:rPr lang="en-US" sz="1600" dirty="0" smtClean="0">
                <a:hlinkClick r:id="rId6"/>
              </a:rPr>
              <a:t>CMS PAS-HIG-14-015</a:t>
            </a:r>
            <a:endParaRPr lang="en-US" sz="1600" dirty="0" smtClean="0"/>
          </a:p>
          <a:p>
            <a:pPr algn="ctr"/>
            <a:r>
              <a:rPr lang="en-US" sz="1600" dirty="0" smtClean="0">
                <a:solidFill>
                  <a:schemeClr val="accent2"/>
                </a:solidFill>
              </a:rPr>
              <a:t>(October 2014)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133" y="3502063"/>
            <a:ext cx="2258177" cy="28814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31751" y="2771309"/>
            <a:ext cx="1937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/>
                </a:solidFill>
              </a:rPr>
              <a:t>tH, H→WW</a:t>
            </a:r>
          </a:p>
          <a:p>
            <a:pPr algn="ctr"/>
            <a:r>
              <a:rPr lang="en-US" sz="1600" dirty="0" smtClean="0">
                <a:hlinkClick r:id="rId8"/>
              </a:rPr>
              <a:t>CMS PAS-HIG-14-026</a:t>
            </a:r>
            <a:endParaRPr lang="en-US" sz="1600" dirty="0" smtClean="0"/>
          </a:p>
          <a:p>
            <a:pPr algn="ctr"/>
            <a:r>
              <a:rPr lang="en-US" sz="1600" dirty="0" smtClean="0">
                <a:solidFill>
                  <a:schemeClr val="accent2"/>
                </a:solidFill>
              </a:rPr>
              <a:t>(February 2015)</a:t>
            </a:r>
          </a:p>
        </p:txBody>
      </p:sp>
    </p:spTree>
    <p:extLst>
      <p:ext uri="{BB962C8B-B14F-4D97-AF65-F5344CB8AC3E}">
        <p14:creationId xmlns:p14="http://schemas.microsoft.com/office/powerpoint/2010/main" val="241184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BSM top + 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There are many other BSM channels that involve top quarks and/or similar signatures to single top:</a:t>
            </a:r>
          </a:p>
          <a:p>
            <a:pPr lvl="1"/>
            <a:r>
              <a:rPr lang="en-US" sz="1800" dirty="0" smtClean="0"/>
              <a:t>classic example: </a:t>
            </a:r>
            <a:r>
              <a:rPr lang="en-US" sz="1800" b="1" dirty="0" smtClean="0">
                <a:solidFill>
                  <a:schemeClr val="accent6"/>
                </a:solidFill>
              </a:rPr>
              <a:t>W’→</a:t>
            </a:r>
            <a:r>
              <a:rPr lang="en-US" sz="1800" b="1" dirty="0" err="1" smtClean="0">
                <a:solidFill>
                  <a:schemeClr val="accent6"/>
                </a:solidFill>
              </a:rPr>
              <a:t>tb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 smtClean="0"/>
              <a:t>(</a:t>
            </a:r>
            <a:r>
              <a:rPr lang="en-US" sz="1800" dirty="0" smtClean="0">
                <a:hlinkClick r:id="rId2"/>
              </a:rPr>
              <a:t>arXiv:1402.2176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ome feature truly “single” top quarks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729629" y="3616135"/>
            <a:ext cx="38161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BACC82"/>
                </a:solidFill>
              </a:rPr>
              <a:t>Monotop</a:t>
            </a:r>
          </a:p>
          <a:p>
            <a:pPr algn="ctr"/>
            <a:r>
              <a:rPr lang="en-US" dirty="0" smtClean="0"/>
              <a:t>Dark Matter search using top + MET</a:t>
            </a:r>
          </a:p>
          <a:p>
            <a:pPr algn="ctr"/>
            <a:r>
              <a:rPr lang="en-US" dirty="0" smtClean="0">
                <a:hlinkClick r:id="rId3"/>
              </a:rPr>
              <a:t>arXiv:1410.1149</a:t>
            </a:r>
            <a:endParaRPr lang="en-US" dirty="0" smtClean="0"/>
          </a:p>
          <a:p>
            <a:pPr algn="ctr"/>
            <a:r>
              <a:rPr lang="hu-HU" dirty="0"/>
              <a:t>Phys.Rev.Lett. 114 101801(2015) 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(October 2014)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788" y="2624741"/>
            <a:ext cx="3807376" cy="358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7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8380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749805"/>
                </a:solidFill>
              </a:rPr>
              <a:t>There are still open topics still to be explored by CMS with Run-1</a:t>
            </a:r>
            <a:endParaRPr lang="en-US" sz="1800" dirty="0" smtClean="0">
              <a:solidFill>
                <a:srgbClr val="749805"/>
              </a:solidFill>
            </a:endParaRPr>
          </a:p>
          <a:p>
            <a:pPr lvl="1"/>
            <a:r>
              <a:rPr lang="en-US" sz="1800" dirty="0" smtClean="0"/>
              <a:t>Top mass in single top signatures, fiducial cross sections... </a:t>
            </a:r>
          </a:p>
          <a:p>
            <a:pPr lvl="1"/>
            <a:endParaRPr lang="en-US" sz="1400" dirty="0" smtClean="0"/>
          </a:p>
          <a:p>
            <a:r>
              <a:rPr lang="en-US" sz="1800" dirty="0" smtClean="0"/>
              <a:t>Run</a:t>
            </a:r>
            <a:r>
              <a:rPr lang="en-US" sz="1800" dirty="0"/>
              <a:t>-2 </a:t>
            </a:r>
            <a:r>
              <a:rPr lang="en-US" sz="1800" dirty="0" smtClean="0"/>
              <a:t>is just starting now! → Will </a:t>
            </a:r>
            <a:r>
              <a:rPr lang="en-US" sz="1800" dirty="0"/>
              <a:t>run </a:t>
            </a:r>
            <a:r>
              <a:rPr lang="en-US" sz="1800" dirty="0" smtClean="0"/>
              <a:t>~</a:t>
            </a:r>
            <a:r>
              <a:rPr lang="en-US" sz="1800" dirty="0"/>
              <a:t>3 years [</a:t>
            </a:r>
            <a:r>
              <a:rPr lang="en-US" sz="1800" b="1" dirty="0" smtClean="0">
                <a:solidFill>
                  <a:schemeClr val="accent3"/>
                </a:solidFill>
              </a:rPr>
              <a:t>300fb</a:t>
            </a:r>
            <a:r>
              <a:rPr lang="en-US" sz="1800" b="1" baseline="30000" dirty="0">
                <a:solidFill>
                  <a:schemeClr val="accent3"/>
                </a:solidFill>
              </a:rPr>
              <a:t>-1</a:t>
            </a:r>
            <a:r>
              <a:rPr lang="en-US" sz="1800" b="1" dirty="0">
                <a:solidFill>
                  <a:schemeClr val="accent3"/>
                </a:solidFill>
              </a:rPr>
              <a:t> at 13 (14) </a:t>
            </a:r>
            <a:r>
              <a:rPr lang="en-US" sz="1800" b="1" dirty="0" smtClean="0">
                <a:solidFill>
                  <a:schemeClr val="accent3"/>
                </a:solidFill>
              </a:rPr>
              <a:t>TeV</a:t>
            </a:r>
            <a:r>
              <a:rPr lang="en-US" sz="1800" dirty="0" smtClean="0"/>
              <a:t>]</a:t>
            </a:r>
            <a:endParaRPr lang="en-US" sz="1800" dirty="0"/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t-channel: </a:t>
            </a:r>
            <a:r>
              <a:rPr lang="en-US" sz="1800" dirty="0" smtClean="0"/>
              <a:t>Has </a:t>
            </a:r>
            <a:r>
              <a:rPr lang="en-US" sz="1800" dirty="0"/>
              <a:t>become a SM candle </a:t>
            </a:r>
            <a:r>
              <a:rPr lang="en-US" sz="1800" dirty="0" smtClean="0"/>
              <a:t>(early analysis~</a:t>
            </a:r>
            <a:r>
              <a:rPr lang="en-US" sz="1800" dirty="0"/>
              <a:t>1fb</a:t>
            </a:r>
            <a:r>
              <a:rPr lang="en-US" sz="1800" baseline="30000" dirty="0"/>
              <a:t>-1</a:t>
            </a:r>
            <a:r>
              <a:rPr lang="en-US" sz="1800" dirty="0"/>
              <a:t> 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800" dirty="0" err="1" smtClean="0"/>
              <a:t>tW</a:t>
            </a:r>
            <a:r>
              <a:rPr lang="en-US" sz="1800" dirty="0" smtClean="0"/>
              <a:t> and </a:t>
            </a:r>
            <a:r>
              <a:rPr lang="en-US" sz="1800" dirty="0" err="1" smtClean="0"/>
              <a:t>tt</a:t>
            </a:r>
            <a:r>
              <a:rPr lang="en-US" sz="1800" dirty="0" smtClean="0"/>
              <a:t> </a:t>
            </a:r>
            <a:r>
              <a:rPr lang="en-US" sz="1800" dirty="0"/>
              <a:t>interplay → Run-2 </a:t>
            </a:r>
            <a:r>
              <a:rPr lang="en-US" sz="1800" dirty="0" smtClean="0"/>
              <a:t>goal</a:t>
            </a:r>
          </a:p>
          <a:p>
            <a:endParaRPr lang="en-US" sz="1400" dirty="0" smtClean="0"/>
          </a:p>
          <a:p>
            <a:r>
              <a:rPr lang="en-US" sz="1800" dirty="0" smtClean="0"/>
              <a:t>With </a:t>
            </a:r>
            <a:r>
              <a:rPr lang="en-US" sz="1800" b="1" dirty="0" smtClean="0"/>
              <a:t>higher luminosity and center of mass energies </a:t>
            </a:r>
          </a:p>
          <a:p>
            <a:pPr lvl="1"/>
            <a:r>
              <a:rPr lang="en-US" sz="1800" dirty="0" smtClean="0"/>
              <a:t>Work on systematics and modeling</a:t>
            </a:r>
          </a:p>
          <a:p>
            <a:pPr lvl="1"/>
            <a:r>
              <a:rPr lang="en-US" sz="1800" dirty="0" smtClean="0"/>
              <a:t>Face new challenges (high pileup)</a:t>
            </a:r>
          </a:p>
          <a:p>
            <a:pPr lvl="1"/>
            <a:r>
              <a:rPr lang="en-US" sz="1800" dirty="0"/>
              <a:t>M</a:t>
            </a:r>
            <a:r>
              <a:rPr lang="en-US" sz="1800" dirty="0" smtClean="0"/>
              <a:t>oving towards “</a:t>
            </a:r>
            <a:r>
              <a:rPr lang="en-US" sz="1800" b="1" dirty="0" smtClean="0"/>
              <a:t>precision</a:t>
            </a:r>
            <a:r>
              <a:rPr lang="en-US" sz="1800" dirty="0" smtClean="0"/>
              <a:t>” era</a:t>
            </a:r>
          </a:p>
          <a:p>
            <a:pPr lvl="1"/>
            <a:r>
              <a:rPr lang="en-US" sz="1800" dirty="0" smtClean="0"/>
              <a:t>Rare SM processes accessible </a:t>
            </a:r>
            <a:r>
              <a:rPr lang="en-US" sz="1800" dirty="0"/>
              <a:t>(SM </a:t>
            </a:r>
            <a:r>
              <a:rPr lang="en-US" sz="1800" dirty="0" err="1"/>
              <a:t>tZq</a:t>
            </a:r>
            <a:r>
              <a:rPr lang="en-US" sz="1800" dirty="0"/>
              <a:t> and </a:t>
            </a:r>
            <a:r>
              <a:rPr lang="en-US" sz="1800" dirty="0" err="1" smtClean="0"/>
              <a:t>tγq</a:t>
            </a:r>
            <a:r>
              <a:rPr lang="en-US" sz="1800" dirty="0" smtClean="0"/>
              <a:t>)</a:t>
            </a:r>
          </a:p>
          <a:p>
            <a:pPr lvl="1"/>
            <a:endParaRPr lang="en-US" sz="1400" dirty="0" smtClean="0"/>
          </a:p>
          <a:p>
            <a:r>
              <a:rPr lang="en-US" sz="1800" dirty="0" smtClean="0"/>
              <a:t>More BSM channels to explore</a:t>
            </a:r>
          </a:p>
          <a:p>
            <a:r>
              <a:rPr lang="en-US" sz="1800" dirty="0" smtClean="0"/>
              <a:t>New approaches: Single </a:t>
            </a:r>
            <a:r>
              <a:rPr lang="en-US" sz="1800" dirty="0"/>
              <a:t>top in heavy </a:t>
            </a:r>
            <a:r>
              <a:rPr lang="en-US" sz="1800" dirty="0" smtClean="0"/>
              <a:t>ions! (?)  </a:t>
            </a:r>
            <a:r>
              <a:rPr lang="en-US" sz="1800" dirty="0" smtClean="0">
                <a:hlinkClick r:id="rId2"/>
              </a:rPr>
              <a:t>arXiv:1502.04875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254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51577"/>
            <a:ext cx="8503920" cy="4803539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Single top signatures were very rare and largely unknown until recently</a:t>
            </a:r>
          </a:p>
          <a:p>
            <a:r>
              <a:rPr lang="en-US" sz="1800" dirty="0" smtClean="0"/>
              <a:t>In less than 10 years we have made incredible progress </a:t>
            </a:r>
          </a:p>
          <a:p>
            <a:pPr marL="274320" lvl="1" indent="0" algn="ctr">
              <a:buNone/>
            </a:pPr>
            <a:r>
              <a:rPr lang="en-US" sz="1800" b="1" dirty="0" smtClean="0">
                <a:solidFill>
                  <a:schemeClr val="accent6"/>
                </a:solidFill>
              </a:rPr>
              <a:t>→ the LHC is very powerful for top, and single top in particular</a:t>
            </a:r>
          </a:p>
          <a:p>
            <a:pPr marL="274320" lvl="1" indent="0" algn="ctr">
              <a:buNone/>
            </a:pPr>
            <a:endParaRPr lang="en-US" sz="1800" b="1" dirty="0" smtClean="0">
              <a:solidFill>
                <a:schemeClr val="accent6"/>
              </a:solidFill>
            </a:endParaRPr>
          </a:p>
          <a:p>
            <a:r>
              <a:rPr lang="en-US" sz="1800" dirty="0" smtClean="0"/>
              <a:t>We have </a:t>
            </a:r>
            <a:r>
              <a:rPr lang="en-US" sz="1800" dirty="0" smtClean="0"/>
              <a:t>studied the </a:t>
            </a:r>
            <a:r>
              <a:rPr lang="en-US" sz="1800" b="1" dirty="0" smtClean="0"/>
              <a:t>three main production modes</a:t>
            </a:r>
            <a:endParaRPr lang="en-US" sz="1800" dirty="0"/>
          </a:p>
          <a:p>
            <a:r>
              <a:rPr lang="en-US" sz="1800" dirty="0" smtClean="0"/>
              <a:t>There are so many single top quarks produced via t-channel that we can use them to make </a:t>
            </a:r>
            <a:r>
              <a:rPr lang="en-US" sz="1800" b="1" dirty="0" smtClean="0"/>
              <a:t>measurements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W-helicity fractions, top polarization,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|…</a:t>
            </a:r>
          </a:p>
          <a:p>
            <a:r>
              <a:rPr lang="en-US" sz="1800" dirty="0" smtClean="0"/>
              <a:t>We have used conventional and rare single top production modes to look for </a:t>
            </a:r>
            <a:r>
              <a:rPr lang="en-US" sz="1800" b="1" dirty="0" smtClean="0"/>
              <a:t>FCNC and Anomalous Couplings</a:t>
            </a:r>
          </a:p>
          <a:p>
            <a:r>
              <a:rPr lang="en-US" sz="1800" dirty="0" smtClean="0"/>
              <a:t>We have started the exploration of more exotic single top processes looking for new phenomena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2046A5"/>
                </a:solidFill>
              </a:rPr>
              <a:t>Run-2 will be the time to fully explore single top signatures, in particular to look for physics beyond the standard model </a:t>
            </a:r>
            <a:endParaRPr lang="en-US" sz="1800" b="1" dirty="0">
              <a:solidFill>
                <a:srgbClr val="2046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24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31635"/>
            <a:ext cx="8503920" cy="1192247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There is an alternative mode, at a lower rate: </a:t>
            </a:r>
            <a:r>
              <a:rPr lang="en-US" sz="1800" b="1" dirty="0" smtClean="0">
                <a:solidFill>
                  <a:srgbClr val="0080FF"/>
                </a:solidFill>
              </a:rPr>
              <a:t>Single top quark production</a:t>
            </a:r>
          </a:p>
          <a:p>
            <a:r>
              <a:rPr lang="en-US" sz="1800" dirty="0" smtClean="0"/>
              <a:t>Via </a:t>
            </a:r>
            <a:r>
              <a:rPr lang="en-US" sz="1800" b="1" dirty="0" smtClean="0">
                <a:solidFill>
                  <a:schemeClr val="accent1"/>
                </a:solidFill>
              </a:rPr>
              <a:t>electroweak interaction</a:t>
            </a:r>
            <a:r>
              <a:rPr lang="en-US" sz="1800" dirty="0" smtClean="0"/>
              <a:t>, involving a </a:t>
            </a:r>
            <a:r>
              <a:rPr lang="en-US" sz="1800" dirty="0" err="1" smtClean="0"/>
              <a:t>Wtb</a:t>
            </a:r>
            <a:r>
              <a:rPr lang="en-US" sz="1800" dirty="0" smtClean="0"/>
              <a:t> vertex</a:t>
            </a:r>
          </a:p>
          <a:p>
            <a:r>
              <a:rPr lang="en-US" sz="1800" dirty="0" smtClean="0"/>
              <a:t>Three main process: </a:t>
            </a:r>
            <a:r>
              <a:rPr lang="en-US" sz="1800" b="1" dirty="0" smtClean="0"/>
              <a:t>t-channel, tW associated production, s-channel</a:t>
            </a:r>
          </a:p>
          <a:p>
            <a:pPr marL="274320" lvl="1" indent="0">
              <a:buNone/>
            </a:pP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28" y="3021545"/>
            <a:ext cx="1890785" cy="1402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10" y="3077103"/>
            <a:ext cx="1845772" cy="12724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59" y="3006604"/>
            <a:ext cx="1543292" cy="1272424"/>
          </a:xfrm>
          <a:prstGeom prst="rect">
            <a:avLst/>
          </a:prstGeom>
          <a:effectLst/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854680"/>
              </p:ext>
            </p:extLst>
          </p:nvPr>
        </p:nvGraphicFramePr>
        <p:xfrm>
          <a:off x="1253157" y="4591648"/>
          <a:ext cx="6230062" cy="1523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5860"/>
                <a:gridCol w="1434734"/>
                <a:gridCol w="1434734"/>
                <a:gridCol w="1434734"/>
              </a:tblGrid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σ</a:t>
                      </a:r>
                      <a:r>
                        <a:rPr lang="en-US" sz="1400" dirty="0" smtClean="0"/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Tevatron</a:t>
                      </a:r>
                      <a:r>
                        <a:rPr lang="en-US" sz="1400" dirty="0" smtClean="0"/>
                        <a:t> (1.96TeV)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2.08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0.22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1.046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@ 7TeV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63.89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15.74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4.29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@ 8TeV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84.69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22.2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5.24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687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LHC @ 13TeV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216.99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71.2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10.32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05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495784" y="1516023"/>
            <a:ext cx="5415796" cy="50730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1800" dirty="0" smtClean="0"/>
              <a:t>Single top quarks were also  </a:t>
            </a:r>
            <a:r>
              <a:rPr lang="en-US" sz="1800" b="1" dirty="0" smtClean="0">
                <a:solidFill>
                  <a:srgbClr val="0080FF"/>
                </a:solidFill>
              </a:rPr>
              <a:t>observed for the first time at the </a:t>
            </a:r>
            <a:r>
              <a:rPr lang="en-US" sz="1800" b="1" dirty="0" err="1" smtClean="0">
                <a:solidFill>
                  <a:srgbClr val="0080FF"/>
                </a:solidFill>
              </a:rPr>
              <a:t>Tevatron</a:t>
            </a:r>
            <a:r>
              <a:rPr lang="en-US" sz="1800" dirty="0" smtClean="0"/>
              <a:t>, in March </a:t>
            </a:r>
            <a:r>
              <a:rPr lang="en-US" sz="1800" b="1" dirty="0" smtClean="0"/>
              <a:t>2009</a:t>
            </a:r>
          </a:p>
          <a:p>
            <a:pPr lvl="0">
              <a:defRPr/>
            </a:pPr>
            <a:endParaRPr lang="en-US" sz="1800" dirty="0" smtClean="0"/>
          </a:p>
          <a:p>
            <a:pPr lvl="0">
              <a:defRPr/>
            </a:pPr>
            <a:endParaRPr lang="en-US" sz="1800" dirty="0" smtClean="0"/>
          </a:p>
          <a:p>
            <a:pPr lvl="0">
              <a:defRPr/>
            </a:pPr>
            <a:r>
              <a:rPr lang="en-US" sz="1800" b="1" dirty="0" smtClean="0">
                <a:solidFill>
                  <a:srgbClr val="000000"/>
                </a:solidFill>
              </a:rPr>
              <a:t>ATLAS and CMS </a:t>
            </a:r>
            <a:r>
              <a:rPr lang="en-US" sz="1800" dirty="0" smtClean="0"/>
              <a:t>presented their first t-channel studies with 7TeV data early 2011</a:t>
            </a:r>
          </a:p>
          <a:p>
            <a:pPr lvl="0">
              <a:defRPr/>
            </a:pPr>
            <a:endParaRPr lang="en-US" sz="1800" dirty="0" smtClean="0"/>
          </a:p>
          <a:p>
            <a:pPr lvl="0">
              <a:defRPr/>
            </a:pPr>
            <a:endParaRPr lang="en-US" sz="1800" dirty="0" smtClean="0"/>
          </a:p>
          <a:p>
            <a:pPr lvl="0">
              <a:defRPr/>
            </a:pPr>
            <a:r>
              <a:rPr lang="en-US" sz="1800" dirty="0" smtClean="0"/>
              <a:t>Since then, </a:t>
            </a:r>
            <a:r>
              <a:rPr lang="en-US" sz="1800" b="1" dirty="0" smtClean="0">
                <a:solidFill>
                  <a:srgbClr val="000000"/>
                </a:solidFill>
              </a:rPr>
              <a:t>all the main modes have been studied</a:t>
            </a:r>
            <a:r>
              <a:rPr lang="en-US" sz="1800" dirty="0" smtClean="0"/>
              <a:t>, the t-channel has been used to measure SM properties, and several single top related signatures have been used to study new physics</a:t>
            </a:r>
          </a:p>
          <a:p>
            <a:pPr marL="0" lvl="0" indent="0">
              <a:buNone/>
              <a:defRPr/>
            </a:pPr>
            <a:endParaRPr lang="en-US" sz="1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timeline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63677" y="1339648"/>
            <a:ext cx="3511851" cy="5026377"/>
            <a:chOff x="1293537" y="1050010"/>
            <a:chExt cx="2618121" cy="5287384"/>
          </a:xfrm>
          <a:noFill/>
        </p:grpSpPr>
        <p:grpSp>
          <p:nvGrpSpPr>
            <p:cNvPr id="21" name="Group 39"/>
            <p:cNvGrpSpPr/>
            <p:nvPr/>
          </p:nvGrpSpPr>
          <p:grpSpPr>
            <a:xfrm>
              <a:off x="1293537" y="1050010"/>
              <a:ext cx="2618121" cy="5287384"/>
              <a:chOff x="-9594" y="1098994"/>
              <a:chExt cx="2618121" cy="5287384"/>
            </a:xfrm>
            <a:grpFill/>
          </p:grpSpPr>
          <p:sp>
            <p:nvSpPr>
              <p:cNvPr id="23" name="Rectangle 22"/>
              <p:cNvSpPr/>
              <p:nvPr/>
            </p:nvSpPr>
            <p:spPr>
              <a:xfrm>
                <a:off x="38878" y="1136339"/>
                <a:ext cx="2569649" cy="5250039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accent4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2083034" y="3635375"/>
                <a:ext cx="5232400" cy="247650"/>
              </a:xfrm>
              <a:prstGeom prst="rect">
                <a:avLst/>
              </a:prstGeom>
              <a:grpFill/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496016" y="1098994"/>
                <a:ext cx="1486669" cy="32375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6"/>
                    </a:solidFill>
                  </a:rPr>
                  <a:t>Tevatron starts colliding</a:t>
                </a:r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-9594" y="1127342"/>
                <a:ext cx="46679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1986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260" y="2823776"/>
                <a:ext cx="46679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1995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96018" y="2802966"/>
                <a:ext cx="1486668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Top quark discovery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5201" y="5614809"/>
                <a:ext cx="46679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2010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13013" y="5601028"/>
                <a:ext cx="1469672" cy="32375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rgbClr val="7411D0"/>
                    </a:solidFill>
                  </a:rPr>
                  <a:t>LHC starts </a:t>
                </a:r>
                <a:r>
                  <a:rPr lang="en-US" sz="1400" dirty="0" smtClean="0">
                    <a:solidFill>
                      <a:srgbClr val="7411D0"/>
                    </a:solidFill>
                  </a:rPr>
                  <a:t>colliding</a:t>
                </a:r>
                <a:endParaRPr lang="en-US" sz="1400" dirty="0">
                  <a:solidFill>
                    <a:srgbClr val="7411D0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9178" y="5430947"/>
                <a:ext cx="46679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2009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2093" y="5793125"/>
                <a:ext cx="466794" cy="32375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2011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25972" y="5793125"/>
                <a:ext cx="208255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First single top results at the LHC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1813826" y="5377617"/>
              <a:ext cx="2097831" cy="32375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accent4"/>
                  </a:solidFill>
                </a:rPr>
                <a:t>Single top discovery</a:t>
              </a:r>
              <a:endParaRPr lang="en-US" sz="14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755832" y="2160096"/>
            <a:ext cx="2937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hlinkClick r:id="rId3"/>
              </a:rPr>
              <a:t>PRL103:092002</a:t>
            </a:r>
            <a:r>
              <a:rPr lang="en-US" sz="1600" b="1" dirty="0" smtClean="0"/>
              <a:t>, </a:t>
            </a:r>
            <a:r>
              <a:rPr lang="en-US" sz="1600" b="1" dirty="0" smtClean="0">
                <a:hlinkClick r:id="rId4"/>
              </a:rPr>
              <a:t>PRL.103:092001</a:t>
            </a:r>
            <a:endParaRPr lang="en-US" sz="1600" b="1" dirty="0"/>
          </a:p>
        </p:txBody>
      </p:sp>
      <p:sp>
        <p:nvSpPr>
          <p:cNvPr id="35" name="Rectangle 34"/>
          <p:cNvSpPr/>
          <p:nvPr/>
        </p:nvSpPr>
        <p:spPr>
          <a:xfrm>
            <a:off x="4610927" y="3510559"/>
            <a:ext cx="3430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hlinkClick r:id="rId5"/>
              </a:rPr>
              <a:t>CMS-PAS-TOP-11-021</a:t>
            </a:r>
            <a:r>
              <a:rPr lang="en-US" sz="1400" b="1" dirty="0" smtClean="0"/>
              <a:t>, </a:t>
            </a:r>
            <a:r>
              <a:rPr lang="en-US" sz="1400" b="1" dirty="0" smtClean="0">
                <a:hlinkClick r:id="rId6"/>
              </a:rPr>
              <a:t>ATLAS-CONF-2011-088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03600" y="5467968"/>
            <a:ext cx="411059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“The LHC is a SINGLE top quark factory!”</a:t>
            </a:r>
          </a:p>
        </p:txBody>
      </p:sp>
    </p:spTree>
    <p:extLst>
      <p:ext uri="{BB962C8B-B14F-4D97-AF65-F5344CB8AC3E}">
        <p14:creationId xmlns:p14="http://schemas.microsoft.com/office/powerpoint/2010/main" val="254086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Muon Solenoid (CMS)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38" y="1247587"/>
            <a:ext cx="7295366" cy="5153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782" y="1319082"/>
            <a:ext cx="2696899" cy="160043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cs typeface="Cambria"/>
              </a:rPr>
              <a:t>Compact Muon Solenoid (</a:t>
            </a:r>
            <a:r>
              <a:rPr lang="en-US" sz="1400" b="1" dirty="0" smtClean="0">
                <a:cs typeface="Cambria"/>
              </a:rPr>
              <a:t>CMS</a:t>
            </a:r>
            <a:r>
              <a:rPr lang="en-US" sz="1400" dirty="0" smtClean="0">
                <a:cs typeface="Cambria"/>
              </a:rPr>
              <a:t>)</a:t>
            </a:r>
          </a:p>
          <a:p>
            <a:r>
              <a:rPr lang="en-US" sz="1400" dirty="0" smtClean="0">
                <a:cs typeface="Cambria"/>
              </a:rPr>
              <a:t>Total weight          : 14,000 </a:t>
            </a:r>
            <a:r>
              <a:rPr lang="en-US" sz="1400" dirty="0" err="1" smtClean="0">
                <a:cs typeface="Cambria"/>
              </a:rPr>
              <a:t>tonnes</a:t>
            </a:r>
            <a:endParaRPr lang="en-US" sz="1400" dirty="0" smtClean="0">
              <a:cs typeface="Cambria"/>
            </a:endParaRPr>
          </a:p>
          <a:p>
            <a:r>
              <a:rPr lang="en-US" sz="1400" dirty="0" smtClean="0">
                <a:cs typeface="Cambria"/>
              </a:rPr>
              <a:t>Overall diameter  : 15,0 m</a:t>
            </a:r>
          </a:p>
          <a:p>
            <a:r>
              <a:rPr lang="en-US" sz="1400" dirty="0" smtClean="0">
                <a:cs typeface="Cambria"/>
              </a:rPr>
              <a:t>Overall length       : 28,7 m</a:t>
            </a:r>
          </a:p>
          <a:p>
            <a:r>
              <a:rPr lang="en-US" sz="1400" dirty="0" smtClean="0">
                <a:cs typeface="Cambria"/>
              </a:rPr>
              <a:t>Magnetic Field      : 3.8 T</a:t>
            </a:r>
          </a:p>
          <a:p>
            <a:r>
              <a:rPr lang="en-US" sz="1400" dirty="0" smtClean="0">
                <a:cs typeface="Cambria"/>
              </a:rPr>
              <a:t>More than </a:t>
            </a:r>
            <a:r>
              <a:rPr lang="en-US" sz="1400" dirty="0" smtClean="0"/>
              <a:t>2,600 people</a:t>
            </a:r>
            <a:endParaRPr lang="en-US" sz="1400" dirty="0"/>
          </a:p>
          <a:p>
            <a:r>
              <a:rPr lang="en-US" sz="1400" dirty="0" smtClean="0"/>
              <a:t>41 countries </a:t>
            </a:r>
          </a:p>
        </p:txBody>
      </p:sp>
    </p:spTree>
    <p:extLst>
      <p:ext uri="{BB962C8B-B14F-4D97-AF65-F5344CB8AC3E}">
        <p14:creationId xmlns:p14="http://schemas.microsoft.com/office/powerpoint/2010/main" val="934472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Run-1 in tops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321"/>
          <a:stretch/>
        </p:blipFill>
        <p:spPr>
          <a:xfrm>
            <a:off x="197059" y="2982684"/>
            <a:ext cx="4603541" cy="3165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8875" y="1733505"/>
            <a:ext cx="4028105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Run-1 of the LHC started in March 2010 and ended in February </a:t>
            </a:r>
            <a:r>
              <a:rPr lang="en-US" dirty="0" smtClean="0"/>
              <a:t>2013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During three years</a:t>
            </a:r>
            <a:r>
              <a:rPr lang="en-US" dirty="0" smtClean="0"/>
              <a:t>:  </a:t>
            </a:r>
            <a:r>
              <a:rPr lang="en-US" b="1" dirty="0">
                <a:solidFill>
                  <a:schemeClr val="accent6"/>
                </a:solidFill>
              </a:rPr>
              <a:t>~5fb</a:t>
            </a:r>
            <a:r>
              <a:rPr lang="en-US" b="1" baseline="30000" dirty="0">
                <a:solidFill>
                  <a:schemeClr val="accent6"/>
                </a:solidFill>
              </a:rPr>
              <a:t>-1</a:t>
            </a:r>
            <a:r>
              <a:rPr lang="en-US" b="1" dirty="0">
                <a:solidFill>
                  <a:schemeClr val="accent6"/>
                </a:solidFill>
              </a:rPr>
              <a:t>  of </a:t>
            </a:r>
            <a:r>
              <a:rPr lang="en-US" b="1" dirty="0" err="1">
                <a:solidFill>
                  <a:schemeClr val="accent6"/>
                </a:solidFill>
              </a:rPr>
              <a:t>pp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collisions at </a:t>
            </a:r>
            <a:r>
              <a:rPr lang="en-US" b="1" dirty="0">
                <a:solidFill>
                  <a:schemeClr val="accent6"/>
                </a:solidFill>
              </a:rPr>
              <a:t>7TeV and ~20fb</a:t>
            </a:r>
            <a:r>
              <a:rPr lang="en-US" b="1" baseline="30000" dirty="0">
                <a:solidFill>
                  <a:schemeClr val="accent6"/>
                </a:solidFill>
              </a:rPr>
              <a:t>-1</a:t>
            </a:r>
            <a:r>
              <a:rPr lang="en-US" b="1" dirty="0">
                <a:solidFill>
                  <a:schemeClr val="accent6"/>
                </a:solidFill>
              </a:rPr>
              <a:t> at </a:t>
            </a:r>
            <a:r>
              <a:rPr lang="en-US" b="1" dirty="0" smtClean="0">
                <a:solidFill>
                  <a:schemeClr val="accent6"/>
                </a:solidFill>
              </a:rPr>
              <a:t>8TeV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This means that CMS has recorded: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More than </a:t>
            </a:r>
            <a:r>
              <a:rPr lang="en-US" b="1" dirty="0" smtClean="0">
                <a:solidFill>
                  <a:srgbClr val="000000"/>
                </a:solidFill>
              </a:rPr>
              <a:t>5M </a:t>
            </a:r>
            <a:r>
              <a:rPr lang="en-US" b="1" dirty="0" err="1" smtClean="0">
                <a:solidFill>
                  <a:srgbClr val="000000"/>
                </a:solidFill>
              </a:rPr>
              <a:t>ttbar</a:t>
            </a:r>
            <a:r>
              <a:rPr lang="en-US" b="1" dirty="0" smtClean="0">
                <a:solidFill>
                  <a:srgbClr val="000000"/>
                </a:solidFill>
              </a:rPr>
              <a:t> pairs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Around</a:t>
            </a:r>
            <a:r>
              <a:rPr lang="en-US" b="1" dirty="0" smtClean="0">
                <a:solidFill>
                  <a:srgbClr val="7411D0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2M of single top quarks (via t-channel)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And also: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 smtClean="0">
                <a:solidFill>
                  <a:schemeClr val="accent1"/>
                </a:solidFill>
              </a:rPr>
              <a:t>alf a million of </a:t>
            </a:r>
            <a:r>
              <a:rPr lang="en-US" dirty="0" err="1" smtClean="0">
                <a:solidFill>
                  <a:schemeClr val="accent1"/>
                </a:solidFill>
              </a:rPr>
              <a:t>tW</a:t>
            </a:r>
            <a:r>
              <a:rPr lang="en-US" dirty="0" smtClean="0">
                <a:solidFill>
                  <a:schemeClr val="accent1"/>
                </a:solidFill>
              </a:rPr>
              <a:t> events</a:t>
            </a:r>
            <a:r>
              <a:rPr lang="en-US" dirty="0" smtClean="0"/>
              <a:t> and a bit more than </a:t>
            </a:r>
            <a:r>
              <a:rPr lang="en-US" dirty="0" smtClean="0">
                <a:solidFill>
                  <a:schemeClr val="accent4"/>
                </a:solidFill>
              </a:rPr>
              <a:t>100K of s-channel events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have we done with them?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4" y="1794806"/>
            <a:ext cx="4569516" cy="99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Study the three single top production modes and measure their production cross section</a:t>
            </a:r>
            <a:endParaRPr lang="en-US" cap="none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Step 1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3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ustom 19">
      <a:dk1>
        <a:sysClr val="windowText" lastClr="000000"/>
      </a:dk1>
      <a:lt1>
        <a:sysClr val="window" lastClr="FFFFFF"/>
      </a:lt1>
      <a:dk2>
        <a:srgbClr val="464653"/>
      </a:dk2>
      <a:lt2>
        <a:srgbClr val="323A78"/>
      </a:lt2>
      <a:accent1>
        <a:srgbClr val="727CA3"/>
      </a:accent1>
      <a:accent2>
        <a:srgbClr val="9FB8CD"/>
      </a:accent2>
      <a:accent3>
        <a:srgbClr val="008080"/>
      </a:accent3>
      <a:accent4>
        <a:srgbClr val="800040"/>
      </a:accent4>
      <a:accent5>
        <a:srgbClr val="4EAAB8"/>
      </a:accent5>
      <a:accent6>
        <a:srgbClr val="64528E"/>
      </a:accent6>
      <a:hlink>
        <a:srgbClr val="B292CA"/>
      </a:hlink>
      <a:folHlink>
        <a:srgbClr val="6B568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17613</TotalTime>
  <Words>3443</Words>
  <Application>Microsoft Macintosh PowerPoint</Application>
  <PresentationFormat>On-screen Show (4:3)</PresentationFormat>
  <Paragraphs>515</Paragraphs>
  <Slides>44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Civic</vt:lpstr>
      <vt:lpstr>Equation</vt:lpstr>
      <vt:lpstr>Overview of single top physics in CMS with Run-1 data</vt:lpstr>
      <vt:lpstr>Feb. 24, 1995</vt:lpstr>
      <vt:lpstr>The top quark</vt:lpstr>
      <vt:lpstr>Top quarks at the LHC</vt:lpstr>
      <vt:lpstr>Single top production</vt:lpstr>
      <vt:lpstr>Single top timeline</vt:lpstr>
      <vt:lpstr>Compact Muon Solenoid (CMS)</vt:lpstr>
      <vt:lpstr>Run-1 in tops</vt:lpstr>
      <vt:lpstr>Step 1</vt:lpstr>
      <vt:lpstr>t-channel</vt:lpstr>
      <vt:lpstr>t-channel</vt:lpstr>
      <vt:lpstr>t-channel (7TeV)</vt:lpstr>
      <vt:lpstr>t-channel (8TeV)</vt:lpstr>
      <vt:lpstr>t-channel: results</vt:lpstr>
      <vt:lpstr>t-channel: LHC combination</vt:lpstr>
      <vt:lpstr>tW associated production</vt:lpstr>
      <vt:lpstr>tW associated production</vt:lpstr>
      <vt:lpstr>tW associated production</vt:lpstr>
      <vt:lpstr>tW associated production</vt:lpstr>
      <vt:lpstr>tW Combination with ATLAS</vt:lpstr>
      <vt:lpstr>s-channel</vt:lpstr>
      <vt:lpstr>s-channel</vt:lpstr>
      <vt:lpstr>Run-1 Summary</vt:lpstr>
      <vt:lpstr>Step 2</vt:lpstr>
      <vt:lpstr>Measurements</vt:lpstr>
      <vt:lpstr>Cross-section and |Vtb|</vt:lpstr>
      <vt:lpstr>LHC |Vtb| combination</vt:lpstr>
      <vt:lpstr>t-channel: R</vt:lpstr>
      <vt:lpstr>t-channel: differential x-sec</vt:lpstr>
      <vt:lpstr>t-channel: differential x-sec</vt:lpstr>
      <vt:lpstr>t-channel: W-helicity</vt:lpstr>
      <vt:lpstr>t-channel: W-helicity (II)</vt:lpstr>
      <vt:lpstr>t-channel: top polarization</vt:lpstr>
      <vt:lpstr>t-channel: top polarization (II)</vt:lpstr>
      <vt:lpstr>Step 3</vt:lpstr>
      <vt:lpstr>FCNC tZq </vt:lpstr>
      <vt:lpstr>FCNC tγ</vt:lpstr>
      <vt:lpstr>FCNC and AC in t-channel</vt:lpstr>
      <vt:lpstr>Step 4</vt:lpstr>
      <vt:lpstr>Top+ Higgs</vt:lpstr>
      <vt:lpstr>BSM top + X</vt:lpstr>
      <vt:lpstr>Next steps?</vt:lpstr>
      <vt:lpstr>Run-2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Summary of run 1 legacy results and publication plans for the remainder of the run 1 physics program</dc:title>
  <dc:creator>Rebeca Gonzalez Suarez</dc:creator>
  <cp:lastModifiedBy>Rebeca Gonzalez Suarez</cp:lastModifiedBy>
  <cp:revision>472</cp:revision>
  <dcterms:created xsi:type="dcterms:W3CDTF">2014-10-07T14:55:00Z</dcterms:created>
  <dcterms:modified xsi:type="dcterms:W3CDTF">2015-06-19T08:51:54Z</dcterms:modified>
</cp:coreProperties>
</file>